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  <p:sldId id="257" r:id="rId3"/>
    <p:sldId id="269" r:id="rId4"/>
    <p:sldId id="268" r:id="rId5"/>
    <p:sldId id="258" r:id="rId6"/>
    <p:sldId id="273" r:id="rId7"/>
    <p:sldId id="272" r:id="rId8"/>
    <p:sldId id="263" r:id="rId9"/>
    <p:sldId id="264" r:id="rId10"/>
    <p:sldId id="265" r:id="rId11"/>
    <p:sldId id="266" r:id="rId12"/>
    <p:sldId id="270" r:id="rId13"/>
    <p:sldId id="267" r:id="rId14"/>
    <p:sldId id="274" r:id="rId15"/>
    <p:sldId id="279" r:id="rId16"/>
    <p:sldId id="278" r:id="rId17"/>
    <p:sldId id="27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40"/>
    <p:restoredTop sz="94683"/>
  </p:normalViewPr>
  <p:slideViewPr>
    <p:cSldViewPr snapToGrid="0" snapToObjects="1">
      <p:cViewPr varScale="1">
        <p:scale>
          <a:sx n="113" d="100"/>
          <a:sy n="113" d="100"/>
        </p:scale>
        <p:origin x="184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DECBF-CB1D-B74F-957D-BB6FAFEA4E9E}" type="datetimeFigureOut">
              <a:rPr lang="en-US" smtClean="0"/>
              <a:t>4/14/20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3A94-1FBC-FF47-87D7-B5749ABE7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796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DECBF-CB1D-B74F-957D-BB6FAFEA4E9E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3A94-1FBC-FF47-87D7-B5749ABE7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831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DECBF-CB1D-B74F-957D-BB6FAFEA4E9E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3A94-1FBC-FF47-87D7-B5749ABE7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22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DECBF-CB1D-B74F-957D-BB6FAFEA4E9E}" type="datetimeFigureOut">
              <a:rPr lang="en-US" smtClean="0"/>
              <a:t>4/14/20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3A94-1FBC-FF47-87D7-B5749ABE7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486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DECBF-CB1D-B74F-957D-BB6FAFEA4E9E}" type="datetimeFigureOut">
              <a:rPr lang="en-US" smtClean="0"/>
              <a:t>4/14/20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3A94-1FBC-FF47-87D7-B5749ABE7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846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DECBF-CB1D-B74F-957D-BB6FAFEA4E9E}" type="datetimeFigureOut">
              <a:rPr lang="en-US" smtClean="0"/>
              <a:t>4/14/20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3A94-1FBC-FF47-87D7-B5749ABE7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591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DECBF-CB1D-B74F-957D-BB6FAFEA4E9E}" type="datetimeFigureOut">
              <a:rPr lang="en-US" smtClean="0"/>
              <a:t>4/14/20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3A94-1FBC-FF47-87D7-B5749ABE7F8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741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DECBF-CB1D-B74F-957D-BB6FAFEA4E9E}" type="datetimeFigureOut">
              <a:rPr lang="en-US" smtClean="0"/>
              <a:t>4/14/20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3A94-1FBC-FF47-87D7-B5749ABE7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231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DECBF-CB1D-B74F-957D-BB6FAFEA4E9E}" type="datetimeFigureOut">
              <a:rPr lang="en-US" smtClean="0"/>
              <a:t>4/14/20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3A94-1FBC-FF47-87D7-B5749ABE7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05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DECBF-CB1D-B74F-957D-BB6FAFEA4E9E}" type="datetimeFigureOut">
              <a:rPr lang="en-US" smtClean="0"/>
              <a:t>4/14/20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3A94-1FBC-FF47-87D7-B5749ABE7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11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A2DECBF-CB1D-B74F-957D-BB6FAFEA4E9E}" type="datetimeFigureOut">
              <a:rPr lang="en-US" smtClean="0"/>
              <a:t>4/14/20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F3A94-1FBC-FF47-87D7-B5749ABE7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17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A2DECBF-CB1D-B74F-957D-BB6FAFEA4E9E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36F3A94-1FBC-FF47-87D7-B5749ABE7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50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FA806-BD57-6C49-8D07-EF4709F0BB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Effects of Socioeconomic Characteristics on Ambient Air Pollution and the Decision to over pollute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B9851C-4856-5D40-BE0B-17938F84F5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17033"/>
            <a:ext cx="6801612" cy="1239894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Harrison Cho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University of North Carolina – Chapel Hill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13B406-D7F8-F644-8279-5B59BF8F8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210300"/>
            <a:ext cx="350520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90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8B886AC-7000-F046-B20B-305AC6A6E5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441583"/>
              </p:ext>
            </p:extLst>
          </p:nvPr>
        </p:nvGraphicFramePr>
        <p:xfrm>
          <a:off x="5917692" y="530562"/>
          <a:ext cx="5010912" cy="5449834"/>
        </p:xfrm>
        <a:graphic>
          <a:graphicData uri="http://schemas.openxmlformats.org/drawingml/2006/table">
            <a:tbl>
              <a:tblPr firstRow="1" bandRow="1"/>
              <a:tblGrid>
                <a:gridCol w="1459205">
                  <a:extLst>
                    <a:ext uri="{9D8B030D-6E8A-4147-A177-3AD203B41FA5}">
                      <a16:colId xmlns:a16="http://schemas.microsoft.com/office/drawing/2014/main" val="466757737"/>
                    </a:ext>
                  </a:extLst>
                </a:gridCol>
                <a:gridCol w="1019727">
                  <a:extLst>
                    <a:ext uri="{9D8B030D-6E8A-4147-A177-3AD203B41FA5}">
                      <a16:colId xmlns:a16="http://schemas.microsoft.com/office/drawing/2014/main" val="1098580681"/>
                    </a:ext>
                  </a:extLst>
                </a:gridCol>
                <a:gridCol w="1482990">
                  <a:extLst>
                    <a:ext uri="{9D8B030D-6E8A-4147-A177-3AD203B41FA5}">
                      <a16:colId xmlns:a16="http://schemas.microsoft.com/office/drawing/2014/main" val="4129284754"/>
                    </a:ext>
                  </a:extLst>
                </a:gridCol>
                <a:gridCol w="1048990">
                  <a:extLst>
                    <a:ext uri="{9D8B030D-6E8A-4147-A177-3AD203B41FA5}">
                      <a16:colId xmlns:a16="http://schemas.microsoft.com/office/drawing/2014/main" val="697956641"/>
                    </a:ext>
                  </a:extLst>
                </a:gridCol>
              </a:tblGrid>
              <a:tr h="172334">
                <a:tc>
                  <a:txBody>
                    <a:bodyPr/>
                    <a:lstStyle/>
                    <a:p>
                      <a:pPr marL="0" marR="0"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1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Variables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OLS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Fixed Effects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GMM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9945691"/>
                  </a:ext>
                </a:extLst>
              </a:tr>
              <a:tr h="172334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AR(1)</a:t>
                      </a:r>
                      <a:endParaRPr lang="en-US" sz="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0.56***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7247018"/>
                  </a:ext>
                </a:extLst>
              </a:tr>
              <a:tr h="172334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(0.13)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213201"/>
                  </a:ext>
                </a:extLst>
              </a:tr>
              <a:tr h="172334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Blue Collar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-0.01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3.55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-7.88***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0394803"/>
                  </a:ext>
                </a:extLst>
              </a:tr>
              <a:tr h="172334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(0.01)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(15.97)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(1.10)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3018319"/>
                  </a:ext>
                </a:extLst>
              </a:tr>
              <a:tr h="172334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Pink Collar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0.12***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0.67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-2.17**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8517750"/>
                  </a:ext>
                </a:extLst>
              </a:tr>
              <a:tr h="172334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(0.01)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(8.16)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(1.07)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6967834"/>
                  </a:ext>
                </a:extLst>
              </a:tr>
              <a:tr h="172334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Black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-0.02***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20.51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10.02***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9652392"/>
                  </a:ext>
                </a:extLst>
              </a:tr>
              <a:tr h="172334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(0.00)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(30.82)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(1.93)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3455237"/>
                  </a:ext>
                </a:extLst>
              </a:tr>
              <a:tr h="172334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Asian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0.08***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0.88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-7.74***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2962443"/>
                  </a:ext>
                </a:extLst>
              </a:tr>
              <a:tr h="172334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(0.01)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(72.14)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(1.77)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202541"/>
                  </a:ext>
                </a:extLst>
              </a:tr>
              <a:tr h="172334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Other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-0.01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9.63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-2.96***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6480389"/>
                  </a:ext>
                </a:extLst>
              </a:tr>
              <a:tr h="172334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(0.01)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(8.93)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(0.65)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0681728"/>
                  </a:ext>
                </a:extLst>
              </a:tr>
              <a:tr h="172334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Less than 35K Income</a:t>
                      </a:r>
                      <a:endParaRPr lang="en-US" sz="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0.28***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-1.96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1.29*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3903290"/>
                  </a:ext>
                </a:extLst>
              </a:tr>
              <a:tr h="172334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(0.01)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(15.04)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(0.67)</a:t>
                      </a:r>
                      <a:endParaRPr lang="en-US" sz="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995155"/>
                  </a:ext>
                </a:extLst>
              </a:tr>
              <a:tr h="172334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Median Household Income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0.00***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0.13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0.07***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6508760"/>
                  </a:ext>
                </a:extLst>
              </a:tr>
              <a:tr h="172334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(0.00)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(0.29)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(0.01)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788056"/>
                  </a:ext>
                </a:extLst>
              </a:tr>
              <a:tr h="172334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At Most HS Education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0.04***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16.39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3.82***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091312"/>
                  </a:ext>
                </a:extLst>
              </a:tr>
              <a:tr h="172334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(0.01)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(30.60)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(1.26)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3182340"/>
                  </a:ext>
                </a:extLst>
              </a:tr>
              <a:tr h="172334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Income:Poverty Ratio &lt;1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-0.32***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8.76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1.80**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7276529"/>
                  </a:ext>
                </a:extLst>
              </a:tr>
              <a:tr h="172334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(0.02)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(6.60)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(0.80)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3748198"/>
                  </a:ext>
                </a:extLst>
              </a:tr>
              <a:tr h="172334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Child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0.11***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2.62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-0.58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8249816"/>
                  </a:ext>
                </a:extLst>
              </a:tr>
              <a:tr h="172334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(0.02)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(30.23)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(1.49)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3218816"/>
                  </a:ext>
                </a:extLst>
              </a:tr>
              <a:tr h="172334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Elderly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-0.35***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-2.18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-6.81***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5486222"/>
                  </a:ext>
                </a:extLst>
              </a:tr>
              <a:tr h="172334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(0.01)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(29.74)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(1.53)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3098099"/>
                  </a:ext>
                </a:extLst>
              </a:tr>
              <a:tr h="172334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Constant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-0.05***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0.03***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658005"/>
                  </a:ext>
                </a:extLst>
              </a:tr>
              <a:tr h="172334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(0.01)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(0.01)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0537163"/>
                  </a:ext>
                </a:extLst>
              </a:tr>
              <a:tr h="279814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Cragg – Donald Wald F Statistic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0.023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4.113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333904"/>
                  </a:ext>
                </a:extLst>
              </a:tr>
              <a:tr h="172334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Hansen p-value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Exactly identified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0.0424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638654"/>
                  </a:ext>
                </a:extLst>
              </a:tr>
              <a:tr h="172334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 Squared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0.12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-18.80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-3.73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7656497"/>
                  </a:ext>
                </a:extLst>
              </a:tr>
              <a:tr h="172334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24" marR="38124" marT="52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6880459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E41B7F60-8C0E-4B4E-A528-669DF111C8E8}"/>
              </a:ext>
            </a:extLst>
          </p:cNvPr>
          <p:cNvSpPr/>
          <p:nvPr/>
        </p:nvSpPr>
        <p:spPr>
          <a:xfrm>
            <a:off x="5683204" y="6049213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ea typeface="Calibri" panose="020F0502020204030204" pitchFamily="34" charset="0"/>
              </a:rPr>
              <a:t>Notes:</a:t>
            </a:r>
            <a:endParaRPr lang="en-US" sz="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i</a:t>
            </a:r>
            <a:r>
              <a:rPr lang="en-US" sz="800" dirty="0">
                <a:latin typeface="Times New Roman" panose="02020603050405020304" pitchFamily="18" charset="0"/>
                <a:ea typeface="Calibri" panose="020F0502020204030204" pitchFamily="34" charset="0"/>
              </a:rPr>
              <a:t>) Weighted regressions, standard errors clustered at Plant level</a:t>
            </a:r>
            <a:endParaRPr lang="en-US" sz="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800" dirty="0">
                <a:latin typeface="Times New Roman" panose="02020603050405020304" pitchFamily="18" charset="0"/>
                <a:ea typeface="Calibri" panose="020F0502020204030204" pitchFamily="34" charset="0"/>
              </a:rPr>
              <a:t>ii) * p$&lt;$0.10, ** p$&lt;$0.05, *** p$&lt;$0.01</a:t>
            </a:r>
            <a:endParaRPr lang="en-US" sz="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800" dirty="0">
                <a:latin typeface="Times New Roman" panose="02020603050405020304" pitchFamily="18" charset="0"/>
                <a:ea typeface="Calibri" panose="020F0502020204030204" pitchFamily="34" charset="0"/>
              </a:rPr>
              <a:t>iii) GMM specification contains spatially lagged instruments constructed from data within 50-100 miles of a plant; temporally lagged instruments are constructed utilizing the second lag of demographic characteristics</a:t>
            </a:r>
            <a:r>
              <a:rPr lang="en-US" sz="800" dirty="0"/>
              <a:t>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AA3B9D33-44F7-F145-B12F-9B1F96AFFBA2}"/>
              </a:ext>
            </a:extLst>
          </p:cNvPr>
          <p:cNvSpPr txBox="1">
            <a:spLocks/>
          </p:cNvSpPr>
          <p:nvPr/>
        </p:nvSpPr>
        <p:spPr bwMode="black">
          <a:xfrm>
            <a:off x="395109" y="533873"/>
            <a:ext cx="3864078" cy="140655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Estimations: SO</a:t>
            </a:r>
            <a:r>
              <a:rPr lang="en-US" sz="3400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0AF6DD7F-E924-E045-8551-7332ECFF2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210300"/>
            <a:ext cx="3505200" cy="43815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77A0CB93-80E6-C146-8D91-EC59E925C642}"/>
              </a:ext>
            </a:extLst>
          </p:cNvPr>
          <p:cNvSpPr/>
          <p:nvPr/>
        </p:nvSpPr>
        <p:spPr>
          <a:xfrm>
            <a:off x="10147300" y="5245100"/>
            <a:ext cx="508000" cy="393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DAE49F9-A95A-AC4E-8261-676C8901EDD5}"/>
              </a:ext>
            </a:extLst>
          </p:cNvPr>
          <p:cNvSpPr/>
          <p:nvPr/>
        </p:nvSpPr>
        <p:spPr>
          <a:xfrm>
            <a:off x="10134600" y="1699794"/>
            <a:ext cx="508000" cy="71320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E49991F-CEDF-5841-B674-9B55CB804A83}"/>
              </a:ext>
            </a:extLst>
          </p:cNvPr>
          <p:cNvSpPr/>
          <p:nvPr/>
        </p:nvSpPr>
        <p:spPr>
          <a:xfrm>
            <a:off x="10147300" y="2792832"/>
            <a:ext cx="508000" cy="30145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A9DF231-BB69-824D-96E3-D5B72F6343A3}"/>
              </a:ext>
            </a:extLst>
          </p:cNvPr>
          <p:cNvSpPr/>
          <p:nvPr/>
        </p:nvSpPr>
        <p:spPr>
          <a:xfrm>
            <a:off x="10134600" y="4140883"/>
            <a:ext cx="508000" cy="71320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B9189B8-719A-3846-A1F7-DCDBAF5C36AA}"/>
              </a:ext>
            </a:extLst>
          </p:cNvPr>
          <p:cNvSpPr/>
          <p:nvPr/>
        </p:nvSpPr>
        <p:spPr>
          <a:xfrm>
            <a:off x="10147300" y="3485302"/>
            <a:ext cx="508000" cy="30145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FDEAD8-AD31-6B49-BEB2-FFD35E7ACB61}"/>
              </a:ext>
            </a:extLst>
          </p:cNvPr>
          <p:cNvSpPr/>
          <p:nvPr/>
        </p:nvSpPr>
        <p:spPr>
          <a:xfrm>
            <a:off x="10147300" y="716506"/>
            <a:ext cx="508000" cy="30145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691970-E735-7343-BCB9-217980A51630}"/>
              </a:ext>
            </a:extLst>
          </p:cNvPr>
          <p:cNvSpPr txBox="1"/>
          <p:nvPr/>
        </p:nvSpPr>
        <p:spPr>
          <a:xfrm>
            <a:off x="761238" y="2792832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 Instruments: Black, Asian, Income, Child, Elderly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FBE5C0-F227-2545-9F52-14E96A74C09F}"/>
              </a:ext>
            </a:extLst>
          </p:cNvPr>
          <p:cNvSpPr txBox="1"/>
          <p:nvPr/>
        </p:nvSpPr>
        <p:spPr>
          <a:xfrm>
            <a:off x="761238" y="3838294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Abatement: 56% of SO</a:t>
            </a:r>
            <a:r>
              <a:rPr lang="en-US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27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40" grpId="0" animBg="1"/>
      <p:bldP spid="41" grpId="0" animBg="1"/>
      <p:bldP spid="42" grpId="0" animBg="1"/>
      <p:bldP spid="43" grpId="0" animBg="1"/>
      <p:bldP spid="44" grpId="0" animBg="1"/>
      <p:bldP spid="13" grpId="0" animBg="1"/>
      <p:bldP spid="3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9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1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5A9240A-8220-8441-AF9F-C6A493B67E35}"/>
              </a:ext>
            </a:extLst>
          </p:cNvPr>
          <p:cNvSpPr txBox="1">
            <a:spLocks/>
          </p:cNvSpPr>
          <p:nvPr/>
        </p:nvSpPr>
        <p:spPr bwMode="black">
          <a:xfrm>
            <a:off x="395109" y="533873"/>
            <a:ext cx="3864078" cy="140655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Estimations: NO</a:t>
            </a:r>
            <a:r>
              <a:rPr lang="en-US" sz="3400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AE39F9-5FB6-8C4F-BCC9-D5BC49E40DDB}"/>
              </a:ext>
            </a:extLst>
          </p:cNvPr>
          <p:cNvSpPr/>
          <p:nvPr/>
        </p:nvSpPr>
        <p:spPr>
          <a:xfrm>
            <a:off x="5683204" y="6049213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ea typeface="Calibri" panose="020F0502020204030204" pitchFamily="34" charset="0"/>
              </a:rPr>
              <a:t>Notes:</a:t>
            </a:r>
            <a:endParaRPr lang="en-US" sz="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i</a:t>
            </a:r>
            <a:r>
              <a:rPr lang="en-US" sz="800" dirty="0">
                <a:latin typeface="Times New Roman" panose="02020603050405020304" pitchFamily="18" charset="0"/>
                <a:ea typeface="Calibri" panose="020F0502020204030204" pitchFamily="34" charset="0"/>
              </a:rPr>
              <a:t>) Weighted regressions, standard errors clustered at Plant level</a:t>
            </a:r>
            <a:endParaRPr lang="en-US" sz="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800" dirty="0">
                <a:latin typeface="Times New Roman" panose="02020603050405020304" pitchFamily="18" charset="0"/>
                <a:ea typeface="Calibri" panose="020F0502020204030204" pitchFamily="34" charset="0"/>
              </a:rPr>
              <a:t>ii) * p$&lt;$0.10, ** p$&lt;$0.05, *** p$&lt;$0.01</a:t>
            </a:r>
            <a:endParaRPr lang="en-US" sz="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800" dirty="0">
                <a:latin typeface="Times New Roman" panose="02020603050405020304" pitchFamily="18" charset="0"/>
                <a:ea typeface="Calibri" panose="020F0502020204030204" pitchFamily="34" charset="0"/>
              </a:rPr>
              <a:t>iii) GMM specification contains spatially lagged instruments constructed from data within 50-100 miles of a plant; temporally lagged instruments are constructed utilizing the second lag of demographic characteristics</a:t>
            </a:r>
            <a:r>
              <a:rPr lang="en-US" sz="800" dirty="0"/>
              <a:t> </a:t>
            </a:r>
          </a:p>
        </p:txBody>
      </p:sp>
      <p:graphicFrame>
        <p:nvGraphicFramePr>
          <p:cNvPr id="28" name="Table 7">
            <a:extLst>
              <a:ext uri="{FF2B5EF4-FFF2-40B4-BE49-F238E27FC236}">
                <a16:creationId xmlns:a16="http://schemas.microsoft.com/office/drawing/2014/main" id="{E545372C-8EBF-AE47-B4A5-26130827B3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907961"/>
              </p:ext>
            </p:extLst>
          </p:nvPr>
        </p:nvGraphicFramePr>
        <p:xfrm>
          <a:off x="5919177" y="538106"/>
          <a:ext cx="5007941" cy="5556137"/>
        </p:xfrm>
        <a:graphic>
          <a:graphicData uri="http://schemas.openxmlformats.org/drawingml/2006/table">
            <a:tbl>
              <a:tblPr firstRow="1" bandRow="1"/>
              <a:tblGrid>
                <a:gridCol w="1434123">
                  <a:extLst>
                    <a:ext uri="{9D8B030D-6E8A-4147-A177-3AD203B41FA5}">
                      <a16:colId xmlns:a16="http://schemas.microsoft.com/office/drawing/2014/main" val="3835512577"/>
                    </a:ext>
                  </a:extLst>
                </a:gridCol>
                <a:gridCol w="1423047">
                  <a:extLst>
                    <a:ext uri="{9D8B030D-6E8A-4147-A177-3AD203B41FA5}">
                      <a16:colId xmlns:a16="http://schemas.microsoft.com/office/drawing/2014/main" val="4236513821"/>
                    </a:ext>
                  </a:extLst>
                </a:gridCol>
                <a:gridCol w="1253112">
                  <a:extLst>
                    <a:ext uri="{9D8B030D-6E8A-4147-A177-3AD203B41FA5}">
                      <a16:colId xmlns:a16="http://schemas.microsoft.com/office/drawing/2014/main" val="128129389"/>
                    </a:ext>
                  </a:extLst>
                </a:gridCol>
                <a:gridCol w="897659">
                  <a:extLst>
                    <a:ext uri="{9D8B030D-6E8A-4147-A177-3AD203B41FA5}">
                      <a16:colId xmlns:a16="http://schemas.microsoft.com/office/drawing/2014/main" val="1705522920"/>
                    </a:ext>
                  </a:extLst>
                </a:gridCol>
              </a:tblGrid>
              <a:tr h="175364">
                <a:tc>
                  <a:txBody>
                    <a:bodyPr/>
                    <a:lstStyle/>
                    <a:p>
                      <a:pPr marL="0" marR="0"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1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Variables</a:t>
                      </a:r>
                      <a:endParaRPr lang="en-US" sz="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OLS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Fixed Effects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GMM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995244"/>
                  </a:ext>
                </a:extLst>
              </a:tr>
              <a:tr h="175364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AR(1)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0.61***</a:t>
                      </a:r>
                      <a:endParaRPr lang="en-US" sz="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8146602"/>
                  </a:ext>
                </a:extLst>
              </a:tr>
              <a:tr h="188909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(0.14)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3981313"/>
                  </a:ext>
                </a:extLst>
              </a:tr>
              <a:tr h="175364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Blue Collar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-0.03***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4.93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-6.16***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6289417"/>
                  </a:ext>
                </a:extLst>
              </a:tr>
              <a:tr h="175364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(0.01)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(16.71)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(1.01)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1071657"/>
                  </a:ext>
                </a:extLst>
              </a:tr>
              <a:tr h="175364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Pink Collar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0.09***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-0.39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-1.80*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5281588"/>
                  </a:ext>
                </a:extLst>
              </a:tr>
              <a:tr h="175364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(0.01)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(8.35)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(1.04)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1949368"/>
                  </a:ext>
                </a:extLst>
              </a:tr>
              <a:tr h="175364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Black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-0.01***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24.55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5.76***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7816403"/>
                  </a:ext>
                </a:extLst>
              </a:tr>
              <a:tr h="175364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(0.00)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(32.13)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(1.63)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449991"/>
                  </a:ext>
                </a:extLst>
              </a:tr>
              <a:tr h="175364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Asian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0.09***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0.87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-3.97**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7827072"/>
                  </a:ext>
                </a:extLst>
              </a:tr>
              <a:tr h="175364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(0.01)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(75.48)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(1.62)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4299477"/>
                  </a:ext>
                </a:extLst>
              </a:tr>
              <a:tr h="175364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Other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-0.01*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9.43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-3.56***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1408216"/>
                  </a:ext>
                </a:extLst>
              </a:tr>
              <a:tr h="175364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(0.01)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(9.54)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(0.62)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7649461"/>
                  </a:ext>
                </a:extLst>
              </a:tr>
              <a:tr h="175364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Less than 35K Income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0.15***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-2.03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2.08***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2962920"/>
                  </a:ext>
                </a:extLst>
              </a:tr>
              <a:tr h="175364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(0.01)</a:t>
                      </a:r>
                      <a:endParaRPr lang="en-US" sz="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(14.96)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(0.60)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520304"/>
                  </a:ext>
                </a:extLst>
              </a:tr>
              <a:tr h="175364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Median Household Income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0.00***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0.11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0.08***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1952504"/>
                  </a:ext>
                </a:extLst>
              </a:tr>
              <a:tr h="175364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(0.00)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(0.29)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(0.01)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5428357"/>
                  </a:ext>
                </a:extLst>
              </a:tr>
              <a:tr h="175364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At Most HS Education</a:t>
                      </a:r>
                      <a:endParaRPr lang="en-US" sz="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0.07***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16.69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3.07***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3550152"/>
                  </a:ext>
                </a:extLst>
              </a:tr>
              <a:tr h="175364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(0.01)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(31.94)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(1.17)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2819872"/>
                  </a:ext>
                </a:extLst>
              </a:tr>
              <a:tr h="175364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Income:Poverty Ratio &lt;1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-0.16***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8.99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1.05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495534"/>
                  </a:ext>
                </a:extLst>
              </a:tr>
              <a:tr h="175364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(0.02)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(7.12)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(0.72)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3381777"/>
                  </a:ext>
                </a:extLst>
              </a:tr>
              <a:tr h="175364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Child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0.07***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4.00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-1.36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095781"/>
                  </a:ext>
                </a:extLst>
              </a:tr>
              <a:tr h="175364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(0.01)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(31.93)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(1.45)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5467653"/>
                  </a:ext>
                </a:extLst>
              </a:tr>
              <a:tr h="175364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Elderly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-0.25***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-0.67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-7.29***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1008444"/>
                  </a:ext>
                </a:extLst>
              </a:tr>
              <a:tr h="175364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(0.01)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(30.61)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(1.47)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6838522"/>
                  </a:ext>
                </a:extLst>
              </a:tr>
              <a:tr h="175364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Constant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-0.03***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0.03***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371675"/>
                  </a:ext>
                </a:extLst>
              </a:tr>
              <a:tr h="175364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(0.01)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(0.01)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3432373"/>
                  </a:ext>
                </a:extLst>
              </a:tr>
              <a:tr h="175364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Cragg – Donald Wald F Statistic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0.052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3.819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0817851"/>
                  </a:ext>
                </a:extLst>
              </a:tr>
              <a:tr h="175364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Hansen p-value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Exactly identified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0.0487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6987451"/>
                  </a:ext>
                </a:extLst>
              </a:tr>
              <a:tr h="175364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 Squared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0.07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-27.41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-3.46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5191582"/>
                  </a:ext>
                </a:extLst>
              </a:tr>
              <a:tr h="175364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938" marR="52938" marT="73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0928786"/>
                  </a:ext>
                </a:extLst>
              </a:tr>
            </a:tbl>
          </a:graphicData>
        </a:graphic>
      </p:graphicFrame>
      <p:pic>
        <p:nvPicPr>
          <p:cNvPr id="35" name="Picture 34">
            <a:extLst>
              <a:ext uri="{FF2B5EF4-FFF2-40B4-BE49-F238E27FC236}">
                <a16:creationId xmlns:a16="http://schemas.microsoft.com/office/drawing/2014/main" id="{FAB2F975-3035-BF40-99C1-46BA95C34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210300"/>
            <a:ext cx="3505200" cy="43815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6E2AD157-E8F9-094A-B420-6C278BD9E0F1}"/>
              </a:ext>
            </a:extLst>
          </p:cNvPr>
          <p:cNvSpPr/>
          <p:nvPr/>
        </p:nvSpPr>
        <p:spPr>
          <a:xfrm>
            <a:off x="10198100" y="1776341"/>
            <a:ext cx="508000" cy="71320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FAE1D28-6300-1B4B-9F03-AB394990467F}"/>
              </a:ext>
            </a:extLst>
          </p:cNvPr>
          <p:cNvSpPr/>
          <p:nvPr/>
        </p:nvSpPr>
        <p:spPr>
          <a:xfrm>
            <a:off x="10198100" y="5328841"/>
            <a:ext cx="508000" cy="393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358B2A5-B25E-9540-96A3-77830E8B1ECB}"/>
              </a:ext>
            </a:extLst>
          </p:cNvPr>
          <p:cNvSpPr/>
          <p:nvPr/>
        </p:nvSpPr>
        <p:spPr>
          <a:xfrm>
            <a:off x="10198100" y="2810560"/>
            <a:ext cx="508000" cy="3937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38E161F-7EA4-284F-AB81-AF3376B894F3}"/>
              </a:ext>
            </a:extLst>
          </p:cNvPr>
          <p:cNvSpPr/>
          <p:nvPr/>
        </p:nvSpPr>
        <p:spPr>
          <a:xfrm>
            <a:off x="10198100" y="3530932"/>
            <a:ext cx="508000" cy="3937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B908088-C452-4E4D-B63A-47106D7E7566}"/>
              </a:ext>
            </a:extLst>
          </p:cNvPr>
          <p:cNvSpPr/>
          <p:nvPr/>
        </p:nvSpPr>
        <p:spPr>
          <a:xfrm>
            <a:off x="10198100" y="4251304"/>
            <a:ext cx="508000" cy="65089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87F49BF-FB5E-2F43-9DDE-326AB836FC6D}"/>
              </a:ext>
            </a:extLst>
          </p:cNvPr>
          <p:cNvSpPr/>
          <p:nvPr/>
        </p:nvSpPr>
        <p:spPr>
          <a:xfrm>
            <a:off x="10198100" y="3223814"/>
            <a:ext cx="508000" cy="30145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948A05-0FD4-5E4B-B3EA-9C19CDA82A19}"/>
              </a:ext>
            </a:extLst>
          </p:cNvPr>
          <p:cNvSpPr/>
          <p:nvPr/>
        </p:nvSpPr>
        <p:spPr>
          <a:xfrm>
            <a:off x="10198100" y="729268"/>
            <a:ext cx="508000" cy="30145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0CAF2D-EC66-9E41-A937-5314A33FBBBF}"/>
              </a:ext>
            </a:extLst>
          </p:cNvPr>
          <p:cNvSpPr txBox="1"/>
          <p:nvPr/>
        </p:nvSpPr>
        <p:spPr>
          <a:xfrm>
            <a:off x="761238" y="2792832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 Instruments: Black, Asian, Income, Education, Child, Elderly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5D5F19-AC04-4C43-A8AD-B901C3700362}"/>
              </a:ext>
            </a:extLst>
          </p:cNvPr>
          <p:cNvSpPr txBox="1"/>
          <p:nvPr/>
        </p:nvSpPr>
        <p:spPr>
          <a:xfrm>
            <a:off x="761238" y="3838294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Abatement: 39% of NO</a:t>
            </a:r>
            <a:r>
              <a:rPr lang="en-US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02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15" grpId="0" animBg="1"/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56DE6ABC-825C-544F-BD39-18ACFE2068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458997"/>
              </p:ext>
            </p:extLst>
          </p:nvPr>
        </p:nvGraphicFramePr>
        <p:xfrm>
          <a:off x="5917691" y="588188"/>
          <a:ext cx="5010913" cy="5431527"/>
        </p:xfrm>
        <a:graphic>
          <a:graphicData uri="http://schemas.openxmlformats.org/drawingml/2006/table">
            <a:tbl>
              <a:tblPr firstRow="1" bandRow="1"/>
              <a:tblGrid>
                <a:gridCol w="1753109">
                  <a:extLst>
                    <a:ext uri="{9D8B030D-6E8A-4147-A177-3AD203B41FA5}">
                      <a16:colId xmlns:a16="http://schemas.microsoft.com/office/drawing/2014/main" val="2078511868"/>
                    </a:ext>
                  </a:extLst>
                </a:gridCol>
                <a:gridCol w="1158043">
                  <a:extLst>
                    <a:ext uri="{9D8B030D-6E8A-4147-A177-3AD203B41FA5}">
                      <a16:colId xmlns:a16="http://schemas.microsoft.com/office/drawing/2014/main" val="2830640847"/>
                    </a:ext>
                  </a:extLst>
                </a:gridCol>
                <a:gridCol w="1261380">
                  <a:extLst>
                    <a:ext uri="{9D8B030D-6E8A-4147-A177-3AD203B41FA5}">
                      <a16:colId xmlns:a16="http://schemas.microsoft.com/office/drawing/2014/main" val="3156599750"/>
                    </a:ext>
                  </a:extLst>
                </a:gridCol>
                <a:gridCol w="838381">
                  <a:extLst>
                    <a:ext uri="{9D8B030D-6E8A-4147-A177-3AD203B41FA5}">
                      <a16:colId xmlns:a16="http://schemas.microsoft.com/office/drawing/2014/main" val="299085672"/>
                    </a:ext>
                  </a:extLst>
                </a:gridCol>
              </a:tblGrid>
              <a:tr h="174326">
                <a:tc>
                  <a:txBody>
                    <a:bodyPr/>
                    <a:lstStyle/>
                    <a:p>
                      <a:pPr marL="0" marR="0"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1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Variables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OLS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Fixed Effects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GMM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5992302"/>
                  </a:ext>
                </a:extLst>
              </a:tr>
              <a:tr h="174326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AR(1)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0.81***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2598690"/>
                  </a:ext>
                </a:extLst>
              </a:tr>
              <a:tr h="201747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(0.13)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8518333"/>
                  </a:ext>
                </a:extLst>
              </a:tr>
              <a:tr h="174326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Blue Collar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-0.04***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1.63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-4.31***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2638219"/>
                  </a:ext>
                </a:extLst>
              </a:tr>
              <a:tr h="174326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(0.01)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(9.10)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(0.59)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69381"/>
                  </a:ext>
                </a:extLst>
              </a:tr>
              <a:tr h="174326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Pink Collar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0.07***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0.40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-1.21**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5573907"/>
                  </a:ext>
                </a:extLst>
              </a:tr>
              <a:tr h="174326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(0.01)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(4.71)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(0.55)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3272601"/>
                  </a:ext>
                </a:extLst>
              </a:tr>
              <a:tr h="174326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Black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-0.01***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10.02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4.31***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531583"/>
                  </a:ext>
                </a:extLst>
              </a:tr>
              <a:tr h="174326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(0.00)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(17.55)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(1.27)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7004460"/>
                  </a:ext>
                </a:extLst>
              </a:tr>
              <a:tr h="174326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Asian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0.01*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0.34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-3.56***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3187539"/>
                  </a:ext>
                </a:extLst>
              </a:tr>
              <a:tr h="174326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(0.01)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(41.49)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(1.05)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2534897"/>
                  </a:ext>
                </a:extLst>
              </a:tr>
              <a:tr h="174326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Other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-0.01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5.67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-1.71***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7624620"/>
                  </a:ext>
                </a:extLst>
              </a:tr>
              <a:tr h="174326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(0.00)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(5.03)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(0.34)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9758040"/>
                  </a:ext>
                </a:extLst>
              </a:tr>
              <a:tr h="174326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Less than 35K Income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0.21***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-1.61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1.12***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1658252"/>
                  </a:ext>
                </a:extLst>
              </a:tr>
              <a:tr h="174326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(0.01)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(8.80)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(0.34)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7872064"/>
                  </a:ext>
                </a:extLst>
              </a:tr>
              <a:tr h="174326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Median Household Income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0.00***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0.07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0.04***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090613"/>
                  </a:ext>
                </a:extLst>
              </a:tr>
              <a:tr h="174326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(0.00)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(0.17)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(0.01)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9465742"/>
                  </a:ext>
                </a:extLst>
              </a:tr>
              <a:tr h="174326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At Most HS Education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0.04***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9.27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1.89***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416031"/>
                  </a:ext>
                </a:extLst>
              </a:tr>
              <a:tr h="174326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(0.01)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(17.42)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(0.66)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6565896"/>
                  </a:ext>
                </a:extLst>
              </a:tr>
              <a:tr h="174326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Income:Poverty Ratio &lt;1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-0.27***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5.49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0.20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6765738"/>
                  </a:ext>
                </a:extLst>
              </a:tr>
              <a:tr h="174326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(0.01)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(3.69)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(0.44)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1782359"/>
                  </a:ext>
                </a:extLst>
              </a:tr>
              <a:tr h="174326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Child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0.10***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1.15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0.89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366330"/>
                  </a:ext>
                </a:extLst>
              </a:tr>
              <a:tr h="174326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(0.01)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(17.35)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(0.80)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4548054"/>
                  </a:ext>
                </a:extLst>
              </a:tr>
              <a:tr h="174326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Elderly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-0.27***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-2.24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-2.37***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2938261"/>
                  </a:ext>
                </a:extLst>
              </a:tr>
              <a:tr h="174326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(0.01)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(17.17)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(0.84)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7546896"/>
                  </a:ext>
                </a:extLst>
              </a:tr>
              <a:tr h="174326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Constant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-0.02***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</a:t>
                      </a:r>
                      <a:endParaRPr lang="en-US" sz="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7898625"/>
                  </a:ext>
                </a:extLst>
              </a:tr>
              <a:tr h="174326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(0.00)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(0.01)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309581"/>
                  </a:ext>
                </a:extLst>
              </a:tr>
              <a:tr h="174326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Cragg – Donald Wald F Statistic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0.051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3.660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545688"/>
                  </a:ext>
                </a:extLst>
              </a:tr>
              <a:tr h="174326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Hansen p-value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Exactly identified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0.0064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2531589"/>
                  </a:ext>
                </a:extLst>
              </a:tr>
              <a:tr h="174326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 Squared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0.18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-15.18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-2.29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7536162"/>
                  </a:ext>
                </a:extLst>
              </a:tr>
              <a:tr h="174326"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0979" marR="30979" marT="43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4795147"/>
                  </a:ext>
                </a:extLst>
              </a:tr>
            </a:tbl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FCACEE54-6A5B-1444-A875-68D3C392D87A}"/>
              </a:ext>
            </a:extLst>
          </p:cNvPr>
          <p:cNvSpPr/>
          <p:nvPr/>
        </p:nvSpPr>
        <p:spPr>
          <a:xfrm>
            <a:off x="5683204" y="6049213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ea typeface="Calibri" panose="020F0502020204030204" pitchFamily="34" charset="0"/>
              </a:rPr>
              <a:t>Notes:</a:t>
            </a:r>
            <a:endParaRPr lang="en-US" sz="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i</a:t>
            </a:r>
            <a:r>
              <a:rPr lang="en-US" sz="800" dirty="0">
                <a:latin typeface="Times New Roman" panose="02020603050405020304" pitchFamily="18" charset="0"/>
                <a:ea typeface="Calibri" panose="020F0502020204030204" pitchFamily="34" charset="0"/>
              </a:rPr>
              <a:t>) Weighted regressions, standard errors clustered at Plant level</a:t>
            </a:r>
            <a:endParaRPr lang="en-US" sz="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800" dirty="0">
                <a:latin typeface="Times New Roman" panose="02020603050405020304" pitchFamily="18" charset="0"/>
                <a:ea typeface="Calibri" panose="020F0502020204030204" pitchFamily="34" charset="0"/>
              </a:rPr>
              <a:t>ii) * p$&lt;$0.10, ** p$&lt;$0.05, *** p$&lt;$0.01</a:t>
            </a:r>
            <a:endParaRPr lang="en-US" sz="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800" dirty="0">
                <a:latin typeface="Times New Roman" panose="02020603050405020304" pitchFamily="18" charset="0"/>
                <a:ea typeface="Calibri" panose="020F0502020204030204" pitchFamily="34" charset="0"/>
              </a:rPr>
              <a:t>iii) GMM specification contains spatially lagged instruments constructed from data within 50-100 miles of a plant; temporally lagged instruments are constructed utilizing the second lag of demographic characteristics</a:t>
            </a:r>
            <a:r>
              <a:rPr lang="en-US" sz="800" dirty="0"/>
              <a:t> 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9F9C78D5-1558-CD46-9102-24F4523E4766}"/>
              </a:ext>
            </a:extLst>
          </p:cNvPr>
          <p:cNvSpPr txBox="1">
            <a:spLocks/>
          </p:cNvSpPr>
          <p:nvPr/>
        </p:nvSpPr>
        <p:spPr bwMode="black">
          <a:xfrm>
            <a:off x="395109" y="533873"/>
            <a:ext cx="3864078" cy="140655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Estimations: PM2.5</a:t>
            </a:r>
            <a:endParaRPr lang="en-US" sz="3400" baseline="-25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BF625A2-98B0-EC4F-83FF-7876FB406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210300"/>
            <a:ext cx="3505200" cy="43815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96C436F-E037-FE4C-9FDB-16D879F697C6}"/>
              </a:ext>
            </a:extLst>
          </p:cNvPr>
          <p:cNvSpPr/>
          <p:nvPr/>
        </p:nvSpPr>
        <p:spPr>
          <a:xfrm>
            <a:off x="10241304" y="5298935"/>
            <a:ext cx="508000" cy="393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25FD7A-3E86-8447-9C8C-3E354F8D7D1A}"/>
              </a:ext>
            </a:extLst>
          </p:cNvPr>
          <p:cNvSpPr/>
          <p:nvPr/>
        </p:nvSpPr>
        <p:spPr>
          <a:xfrm>
            <a:off x="10255310" y="2176709"/>
            <a:ext cx="508000" cy="3937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735A3CC-971D-2A43-9D45-69B31D1C3DDC}"/>
              </a:ext>
            </a:extLst>
          </p:cNvPr>
          <p:cNvSpPr/>
          <p:nvPr/>
        </p:nvSpPr>
        <p:spPr>
          <a:xfrm>
            <a:off x="10241304" y="2905667"/>
            <a:ext cx="508000" cy="30145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4E42A9D-0017-DB43-ADD4-54B4337CEB66}"/>
              </a:ext>
            </a:extLst>
          </p:cNvPr>
          <p:cNvSpPr/>
          <p:nvPr/>
        </p:nvSpPr>
        <p:spPr>
          <a:xfrm>
            <a:off x="10241304" y="4258649"/>
            <a:ext cx="508000" cy="71320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3C5723E-453A-404B-A2BD-0BBB44129F7C}"/>
              </a:ext>
            </a:extLst>
          </p:cNvPr>
          <p:cNvSpPr/>
          <p:nvPr/>
        </p:nvSpPr>
        <p:spPr>
          <a:xfrm>
            <a:off x="10255310" y="1875250"/>
            <a:ext cx="508000" cy="30145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084A62-4509-1C49-BFC3-74E651DB2172}"/>
              </a:ext>
            </a:extLst>
          </p:cNvPr>
          <p:cNvSpPr/>
          <p:nvPr/>
        </p:nvSpPr>
        <p:spPr>
          <a:xfrm>
            <a:off x="10241304" y="3252585"/>
            <a:ext cx="508000" cy="32388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C6AAB08-4F9A-B34D-867D-06917F4B2266}"/>
              </a:ext>
            </a:extLst>
          </p:cNvPr>
          <p:cNvSpPr/>
          <p:nvPr/>
        </p:nvSpPr>
        <p:spPr>
          <a:xfrm>
            <a:off x="10236201" y="3588734"/>
            <a:ext cx="508000" cy="32388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E865B-1A67-F941-A0CE-7544D3E87E7D}"/>
              </a:ext>
            </a:extLst>
          </p:cNvPr>
          <p:cNvSpPr/>
          <p:nvPr/>
        </p:nvSpPr>
        <p:spPr>
          <a:xfrm>
            <a:off x="10255310" y="779531"/>
            <a:ext cx="508000" cy="30145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320CB9-8500-F342-A8BF-64FEA29D606C}"/>
              </a:ext>
            </a:extLst>
          </p:cNvPr>
          <p:cNvSpPr txBox="1"/>
          <p:nvPr/>
        </p:nvSpPr>
        <p:spPr>
          <a:xfrm>
            <a:off x="761238" y="2792832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 Instruments: Asian, Income, Child, Elderly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C42AEB-F9EE-8644-8179-E0A928979CEB}"/>
              </a:ext>
            </a:extLst>
          </p:cNvPr>
          <p:cNvSpPr txBox="1"/>
          <p:nvPr/>
        </p:nvSpPr>
        <p:spPr>
          <a:xfrm>
            <a:off x="761238" y="3838294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Abatement: 19% of PM2.5</a:t>
            </a:r>
          </a:p>
        </p:txBody>
      </p:sp>
    </p:spTree>
    <p:extLst>
      <p:ext uri="{BB962C8B-B14F-4D97-AF65-F5344CB8AC3E}">
        <p14:creationId xmlns:p14="http://schemas.microsoft.com/office/powerpoint/2010/main" val="240723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3" grpId="0" animBg="1"/>
      <p:bldP spid="34" grpId="0" animBg="1"/>
      <p:bldP spid="35" grpId="0" animBg="1"/>
      <p:bldP spid="36" grpId="0" animBg="1"/>
      <p:bldP spid="42" grpId="0" animBg="1"/>
      <p:bldP spid="43" grpId="0" animBg="1"/>
      <p:bldP spid="44" grpId="0" animBg="1"/>
      <p:bldP spid="15" grpId="0" animBg="1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B94C45D-FCB1-4B86-967A-2C9EDB637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7045" y="640080"/>
            <a:ext cx="6897625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2C4A34-762E-40DF-A8AF-0D811BC02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161" y="802767"/>
            <a:ext cx="6565392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D9E17B5-15A3-7643-B682-A09A24B457A3}"/>
              </a:ext>
            </a:extLst>
          </p:cNvPr>
          <p:cNvSpPr txBox="1">
            <a:spLocks/>
          </p:cNvSpPr>
          <p:nvPr/>
        </p:nvSpPr>
        <p:spPr bwMode="black">
          <a:xfrm>
            <a:off x="8353887" y="2615184"/>
            <a:ext cx="3044952" cy="1627632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lies ahead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F2DB8E-9AB4-D04A-8812-86EBB2E2F46D}"/>
              </a:ext>
            </a:extLst>
          </p:cNvPr>
          <p:cNvSpPr/>
          <p:nvPr/>
        </p:nvSpPr>
        <p:spPr>
          <a:xfrm>
            <a:off x="4337547" y="5460063"/>
            <a:ext cx="335323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0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Zayrha</a:t>
            </a:r>
            <a:r>
              <a:rPr lang="en-US" sz="10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Rodriguez / The Daily Tar Heel</a:t>
            </a:r>
            <a:endParaRPr lang="en-US" sz="10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10F87AC-6C37-334A-9DBE-422120BF041A}"/>
              </a:ext>
            </a:extLst>
          </p:cNvPr>
          <p:cNvSpPr txBox="1">
            <a:spLocks/>
          </p:cNvSpPr>
          <p:nvPr/>
        </p:nvSpPr>
        <p:spPr bwMode="black">
          <a:xfrm>
            <a:off x="2140666" y="1294732"/>
            <a:ext cx="3873500" cy="6001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Findings and Implications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CE0BD01B-D0A0-0741-A8A1-5886F1E22413}"/>
              </a:ext>
            </a:extLst>
          </p:cNvPr>
          <p:cNvSpPr txBox="1">
            <a:spLocks/>
          </p:cNvSpPr>
          <p:nvPr/>
        </p:nvSpPr>
        <p:spPr>
          <a:xfrm>
            <a:off x="1950674" y="2084742"/>
            <a:ext cx="4253485" cy="70408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Abatement rates are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sluggish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Racialized pollution discrepancies are substantial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Limited education access and lower income connote lower air quality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5541E3D-7683-3043-8559-90BFC4F69DF8}"/>
              </a:ext>
            </a:extLst>
          </p:cNvPr>
          <p:cNvSpPr txBox="1">
            <a:spLocks/>
          </p:cNvSpPr>
          <p:nvPr/>
        </p:nvSpPr>
        <p:spPr bwMode="black">
          <a:xfrm>
            <a:off x="2710607" y="3576560"/>
            <a:ext cx="2733618" cy="4858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Limitations…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9507A44-7CF2-2F4A-BB6D-38E9095D3F69}"/>
              </a:ext>
            </a:extLst>
          </p:cNvPr>
          <p:cNvSpPr txBox="1">
            <a:spLocks/>
          </p:cNvSpPr>
          <p:nvPr/>
        </p:nvSpPr>
        <p:spPr bwMode="black">
          <a:xfrm>
            <a:off x="2710607" y="4319547"/>
            <a:ext cx="2733618" cy="4858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Improvements!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E160E6-00AB-3C46-A3AF-A706A127FD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70" r="-1" b="-1"/>
          <a:stretch/>
        </p:blipFill>
        <p:spPr>
          <a:xfrm>
            <a:off x="1113201" y="1081040"/>
            <a:ext cx="5925312" cy="42976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CAB221E-F411-AF4E-956A-73016862D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6210300"/>
            <a:ext cx="350520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7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/>
      <p:bldP spid="21" grpId="0" animBg="1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7FD81-2BEA-A149-9AF4-DDAA711DF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77089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E9562F9-3A2B-F649-A90C-630FE71FC19E}"/>
              </a:ext>
            </a:extLst>
          </p:cNvPr>
          <p:cNvSpPr/>
          <p:nvPr/>
        </p:nvSpPr>
        <p:spPr>
          <a:xfrm>
            <a:off x="6551113" y="2061028"/>
            <a:ext cx="4920343" cy="393337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01ACAD-B4F2-AA46-A3D0-3D017374AC9E}"/>
              </a:ext>
            </a:extLst>
          </p:cNvPr>
          <p:cNvSpPr/>
          <p:nvPr/>
        </p:nvSpPr>
        <p:spPr>
          <a:xfrm>
            <a:off x="720544" y="2061029"/>
            <a:ext cx="4920343" cy="393337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0F35DD-F20D-4A44-9F7C-A82E2272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00235"/>
            <a:ext cx="7729728" cy="1188720"/>
          </a:xfrm>
        </p:spPr>
        <p:txBody>
          <a:bodyPr/>
          <a:lstStyle/>
          <a:p>
            <a:r>
              <a:rPr lang="en-US" dirty="0"/>
              <a:t>So</a:t>
            </a:r>
            <a:r>
              <a:rPr lang="en-US" baseline="-25000" dirty="0"/>
              <a:t>2 </a:t>
            </a:r>
            <a:r>
              <a:rPr lang="en-US" dirty="0"/>
              <a:t>First Stage F-Statistics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5B43426-F651-8649-99D5-882C84F07F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56282"/>
              </p:ext>
            </p:extLst>
          </p:nvPr>
        </p:nvGraphicFramePr>
        <p:xfrm>
          <a:off x="862965" y="2656114"/>
          <a:ext cx="4635500" cy="26924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473200">
                  <a:extLst>
                    <a:ext uri="{9D8B030D-6E8A-4147-A177-3AD203B41FA5}">
                      <a16:colId xmlns:a16="http://schemas.microsoft.com/office/drawing/2014/main" val="2913241878"/>
                    </a:ext>
                  </a:extLst>
                </a:gridCol>
                <a:gridCol w="1202236">
                  <a:extLst>
                    <a:ext uri="{9D8B030D-6E8A-4147-A177-3AD203B41FA5}">
                      <a16:colId xmlns:a16="http://schemas.microsoft.com/office/drawing/2014/main" val="1408929573"/>
                    </a:ext>
                  </a:extLst>
                </a:gridCol>
                <a:gridCol w="829764">
                  <a:extLst>
                    <a:ext uri="{9D8B030D-6E8A-4147-A177-3AD203B41FA5}">
                      <a16:colId xmlns:a16="http://schemas.microsoft.com/office/drawing/2014/main" val="712702934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32549769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endParaRPr lang="en-US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Overidentification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Weak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60196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endParaRPr lang="en-US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SW Chi-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  1)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P-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SW F(  1,  1423)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5155760"/>
                  </a:ext>
                </a:extLst>
              </a:tr>
              <a:tr h="11611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Blue Collar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0.4571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487907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Pink Collar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0.5309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8102674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Black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0.48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17882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Asian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0.5334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7380724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Other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0.4432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0430643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Less than 35K Income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0.543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5303523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Median Household Income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0.494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8558664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 Most HS Education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0.4619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1403795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Income:Poverty Ratio &lt;1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0.559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5388994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Child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0.5243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5460673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Elderly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0.5072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8285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46230B9-6320-FC4F-AF69-911B48A6F525}"/>
              </a:ext>
            </a:extLst>
          </p:cNvPr>
          <p:cNvSpPr txBox="1"/>
          <p:nvPr/>
        </p:nvSpPr>
        <p:spPr>
          <a:xfrm>
            <a:off x="2288086" y="2185183"/>
            <a:ext cx="1785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 Effects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BFFA7F-FAA1-AB46-B740-21E546D42C00}"/>
              </a:ext>
            </a:extLst>
          </p:cNvPr>
          <p:cNvSpPr txBox="1"/>
          <p:nvPr/>
        </p:nvSpPr>
        <p:spPr>
          <a:xfrm>
            <a:off x="8118655" y="2173905"/>
            <a:ext cx="1785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GMM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8031A44-59EE-494E-9D34-1EDDCC06C5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726951"/>
              </p:ext>
            </p:extLst>
          </p:nvPr>
        </p:nvGraphicFramePr>
        <p:xfrm>
          <a:off x="6693535" y="2681513"/>
          <a:ext cx="4635500" cy="26924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473200">
                  <a:extLst>
                    <a:ext uri="{9D8B030D-6E8A-4147-A177-3AD203B41FA5}">
                      <a16:colId xmlns:a16="http://schemas.microsoft.com/office/drawing/2014/main" val="2913241878"/>
                    </a:ext>
                  </a:extLst>
                </a:gridCol>
                <a:gridCol w="1202236">
                  <a:extLst>
                    <a:ext uri="{9D8B030D-6E8A-4147-A177-3AD203B41FA5}">
                      <a16:colId xmlns:a16="http://schemas.microsoft.com/office/drawing/2014/main" val="1408929573"/>
                    </a:ext>
                  </a:extLst>
                </a:gridCol>
                <a:gridCol w="829764">
                  <a:extLst>
                    <a:ext uri="{9D8B030D-6E8A-4147-A177-3AD203B41FA5}">
                      <a16:colId xmlns:a16="http://schemas.microsoft.com/office/drawing/2014/main" val="712702934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32549769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endParaRPr lang="en-US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Overidentification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Weak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60196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endParaRPr lang="en-US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SW Chi-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  1)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P-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SW F(  1,  1423)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5155760"/>
                  </a:ext>
                </a:extLst>
              </a:tr>
              <a:tr h="11611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Blue Collar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69.66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5.78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487907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Pink Collar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71.64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5.95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8102674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Black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174.73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14.51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17882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Asian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354.23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29.42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7380724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Other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66.45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5.52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0430643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Less than 35K Income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177.4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14.73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5303523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Median Household Income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107.97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8.97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8558664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 Most HS Education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119.5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9.92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1403795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Income:Poverty Ratio &lt;1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90.72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7.53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5388994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Child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197.34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16.39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5460673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Elderly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170.4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14.15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82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6225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F35DD-F20D-4A44-9F7C-A82E2272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00235"/>
            <a:ext cx="7729728" cy="1188720"/>
          </a:xfrm>
        </p:spPr>
        <p:txBody>
          <a:bodyPr/>
          <a:lstStyle/>
          <a:p>
            <a:r>
              <a:rPr lang="en-US" dirty="0"/>
              <a:t>NO</a:t>
            </a:r>
            <a:r>
              <a:rPr lang="en-US" baseline="-25000" dirty="0"/>
              <a:t>x </a:t>
            </a:r>
            <a:r>
              <a:rPr lang="en-US" dirty="0"/>
              <a:t>First Stage F-Statistics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DF5A5F-97E0-2C4A-88D4-DCB5CA2E7A40}"/>
              </a:ext>
            </a:extLst>
          </p:cNvPr>
          <p:cNvSpPr/>
          <p:nvPr/>
        </p:nvSpPr>
        <p:spPr>
          <a:xfrm>
            <a:off x="6551113" y="2061028"/>
            <a:ext cx="4920343" cy="393337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815E2B-67AE-7442-B7AE-16222D2CB7A3}"/>
              </a:ext>
            </a:extLst>
          </p:cNvPr>
          <p:cNvSpPr/>
          <p:nvPr/>
        </p:nvSpPr>
        <p:spPr>
          <a:xfrm>
            <a:off x="720544" y="2061029"/>
            <a:ext cx="4920343" cy="393337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E604C5-32A4-7A44-A4E3-45B829EC948A}"/>
              </a:ext>
            </a:extLst>
          </p:cNvPr>
          <p:cNvSpPr txBox="1"/>
          <p:nvPr/>
        </p:nvSpPr>
        <p:spPr>
          <a:xfrm>
            <a:off x="2288086" y="2185183"/>
            <a:ext cx="1785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 Effects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9DA825-6EAD-3641-B96A-80F0971FFF01}"/>
              </a:ext>
            </a:extLst>
          </p:cNvPr>
          <p:cNvSpPr txBox="1"/>
          <p:nvPr/>
        </p:nvSpPr>
        <p:spPr>
          <a:xfrm>
            <a:off x="8118655" y="2173905"/>
            <a:ext cx="1785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D787F-D6E9-5746-95AE-DF2F44050D52}"/>
              </a:ext>
            </a:extLst>
          </p:cNvPr>
          <p:cNvSpPr/>
          <p:nvPr/>
        </p:nvSpPr>
        <p:spPr>
          <a:xfrm>
            <a:off x="6551113" y="2061028"/>
            <a:ext cx="4920343" cy="393337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B339343-992C-2546-B94F-9271ACA2B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865909"/>
              </p:ext>
            </p:extLst>
          </p:nvPr>
        </p:nvGraphicFramePr>
        <p:xfrm>
          <a:off x="862965" y="2656114"/>
          <a:ext cx="4635500" cy="26924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473200">
                  <a:extLst>
                    <a:ext uri="{9D8B030D-6E8A-4147-A177-3AD203B41FA5}">
                      <a16:colId xmlns:a16="http://schemas.microsoft.com/office/drawing/2014/main" val="2913241878"/>
                    </a:ext>
                  </a:extLst>
                </a:gridCol>
                <a:gridCol w="1202236">
                  <a:extLst>
                    <a:ext uri="{9D8B030D-6E8A-4147-A177-3AD203B41FA5}">
                      <a16:colId xmlns:a16="http://schemas.microsoft.com/office/drawing/2014/main" val="1408929573"/>
                    </a:ext>
                  </a:extLst>
                </a:gridCol>
                <a:gridCol w="829764">
                  <a:extLst>
                    <a:ext uri="{9D8B030D-6E8A-4147-A177-3AD203B41FA5}">
                      <a16:colId xmlns:a16="http://schemas.microsoft.com/office/drawing/2014/main" val="712702934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32549769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endParaRPr lang="en-US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Overidentification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Weak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60196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endParaRPr lang="en-US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SW Chi-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  1)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P-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SW F(  1,  1423)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5155760"/>
                  </a:ext>
                </a:extLst>
              </a:tr>
              <a:tr h="11611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Blue Collar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0.46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0.4982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0.46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487907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Pink Collar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0.83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0.3628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0.83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8102674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Black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3.69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0.0547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3.68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17882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Asian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0.53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0.4673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0.53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7380724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Other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0.4371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0430643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Less than 35K Income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0.66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0.4156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0.66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5303523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Median Household Income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0.55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0.4574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0.55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8558664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 Most HS Education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0.46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0.498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0.46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1403795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Income:Poverty Ratio &lt;1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1.33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0.2494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1.32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5388994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Child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0.53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0.4667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0.53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5460673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Elderly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0.57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0.4489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0.57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8285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FB9E501-1641-AB46-9E54-8DC78A2A3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61377"/>
              </p:ext>
            </p:extLst>
          </p:nvPr>
        </p:nvGraphicFramePr>
        <p:xfrm>
          <a:off x="6693535" y="2681513"/>
          <a:ext cx="4635500" cy="26924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473200">
                  <a:extLst>
                    <a:ext uri="{9D8B030D-6E8A-4147-A177-3AD203B41FA5}">
                      <a16:colId xmlns:a16="http://schemas.microsoft.com/office/drawing/2014/main" val="2913241878"/>
                    </a:ext>
                  </a:extLst>
                </a:gridCol>
                <a:gridCol w="1202236">
                  <a:extLst>
                    <a:ext uri="{9D8B030D-6E8A-4147-A177-3AD203B41FA5}">
                      <a16:colId xmlns:a16="http://schemas.microsoft.com/office/drawing/2014/main" val="1408929573"/>
                    </a:ext>
                  </a:extLst>
                </a:gridCol>
                <a:gridCol w="829764">
                  <a:extLst>
                    <a:ext uri="{9D8B030D-6E8A-4147-A177-3AD203B41FA5}">
                      <a16:colId xmlns:a16="http://schemas.microsoft.com/office/drawing/2014/main" val="712702934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32549769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endParaRPr lang="en-US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Overidentification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Weak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60196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endParaRPr lang="en-US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SW Chi-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  1)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P-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SW F(  1,  1423)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5155760"/>
                  </a:ext>
                </a:extLst>
              </a:tr>
              <a:tr h="11611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Blue Collar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68.73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5.71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487907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Pink Collar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68.26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5.67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8102674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Black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213.6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17.74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17882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Asian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326.66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27.13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7380724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Other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61.41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5.1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0430643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Less than 35K Income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212.23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17.62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5303523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Median Household Income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109.72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9.11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8558664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 Most HS Education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126.29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10.49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1403795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Income:Poverty Ratio &lt;1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87.06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7.23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5388994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Child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177.71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14.76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5460673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Elderly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187.7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15.59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82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6183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F35DD-F20D-4A44-9F7C-A82E2272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00235"/>
            <a:ext cx="7729728" cy="1188720"/>
          </a:xfrm>
        </p:spPr>
        <p:txBody>
          <a:bodyPr/>
          <a:lstStyle/>
          <a:p>
            <a:r>
              <a:rPr lang="en-US" dirty="0"/>
              <a:t>PM2.5 First Stage F-Statistics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1FE872-2E43-5E45-A057-2C868ECF3FB6}"/>
              </a:ext>
            </a:extLst>
          </p:cNvPr>
          <p:cNvSpPr/>
          <p:nvPr/>
        </p:nvSpPr>
        <p:spPr>
          <a:xfrm>
            <a:off x="6551113" y="2061028"/>
            <a:ext cx="4920343" cy="393337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F21FB4-F746-0F42-AFD0-E7FA4CD08AA4}"/>
              </a:ext>
            </a:extLst>
          </p:cNvPr>
          <p:cNvSpPr/>
          <p:nvPr/>
        </p:nvSpPr>
        <p:spPr>
          <a:xfrm>
            <a:off x="720544" y="2061029"/>
            <a:ext cx="4920343" cy="393337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403BC0-C5AD-234B-8FC3-5F73DDB6CF56}"/>
              </a:ext>
            </a:extLst>
          </p:cNvPr>
          <p:cNvSpPr txBox="1"/>
          <p:nvPr/>
        </p:nvSpPr>
        <p:spPr>
          <a:xfrm>
            <a:off x="2288086" y="2185183"/>
            <a:ext cx="1785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 Effects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386064-81EF-AC48-AE89-6944C3D5108D}"/>
              </a:ext>
            </a:extLst>
          </p:cNvPr>
          <p:cNvSpPr txBox="1"/>
          <p:nvPr/>
        </p:nvSpPr>
        <p:spPr>
          <a:xfrm>
            <a:off x="8118655" y="2173905"/>
            <a:ext cx="1785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GMM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DB9F56F-9EE8-8F46-8BCA-0F11042CAB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795544"/>
              </p:ext>
            </p:extLst>
          </p:nvPr>
        </p:nvGraphicFramePr>
        <p:xfrm>
          <a:off x="862965" y="2656114"/>
          <a:ext cx="4635500" cy="26924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473200">
                  <a:extLst>
                    <a:ext uri="{9D8B030D-6E8A-4147-A177-3AD203B41FA5}">
                      <a16:colId xmlns:a16="http://schemas.microsoft.com/office/drawing/2014/main" val="2913241878"/>
                    </a:ext>
                  </a:extLst>
                </a:gridCol>
                <a:gridCol w="1202236">
                  <a:extLst>
                    <a:ext uri="{9D8B030D-6E8A-4147-A177-3AD203B41FA5}">
                      <a16:colId xmlns:a16="http://schemas.microsoft.com/office/drawing/2014/main" val="1408929573"/>
                    </a:ext>
                  </a:extLst>
                </a:gridCol>
                <a:gridCol w="829764">
                  <a:extLst>
                    <a:ext uri="{9D8B030D-6E8A-4147-A177-3AD203B41FA5}">
                      <a16:colId xmlns:a16="http://schemas.microsoft.com/office/drawing/2014/main" val="712702934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32549769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endParaRPr lang="en-US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Overidentification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Weak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60196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endParaRPr lang="en-US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SW Chi-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  1)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P-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SW F(  1,  1423)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5155760"/>
                  </a:ext>
                </a:extLst>
              </a:tr>
              <a:tr h="11611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Blue Collar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0.46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0.4989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0.46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487907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Pink Collar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0.81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0.3672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0.81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8102674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Black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3.7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0.0544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3.69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17882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Asian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0.52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0.4688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0.52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7380724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Other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0.4392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0430643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Less than 35K Income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0.65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0.4184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0.65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5303523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Median Household Income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0.55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0.4596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0.55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8558664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 Most HS Education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0.46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0.4997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0.45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1403795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Income:Poverty Ratio &lt;1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1.33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0.248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1.33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5388994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Child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0.53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0.468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0.53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5460673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Elderly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0.57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0.4508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0.57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8285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3230ECC-0184-D64E-893B-8E1E6D2B1F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996746"/>
              </p:ext>
            </p:extLst>
          </p:nvPr>
        </p:nvGraphicFramePr>
        <p:xfrm>
          <a:off x="6693535" y="2681513"/>
          <a:ext cx="4635500" cy="26924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473200">
                  <a:extLst>
                    <a:ext uri="{9D8B030D-6E8A-4147-A177-3AD203B41FA5}">
                      <a16:colId xmlns:a16="http://schemas.microsoft.com/office/drawing/2014/main" val="2913241878"/>
                    </a:ext>
                  </a:extLst>
                </a:gridCol>
                <a:gridCol w="1202236">
                  <a:extLst>
                    <a:ext uri="{9D8B030D-6E8A-4147-A177-3AD203B41FA5}">
                      <a16:colId xmlns:a16="http://schemas.microsoft.com/office/drawing/2014/main" val="1408929573"/>
                    </a:ext>
                  </a:extLst>
                </a:gridCol>
                <a:gridCol w="829764">
                  <a:extLst>
                    <a:ext uri="{9D8B030D-6E8A-4147-A177-3AD203B41FA5}">
                      <a16:colId xmlns:a16="http://schemas.microsoft.com/office/drawing/2014/main" val="712702934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32549769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endParaRPr lang="en-US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Overidentification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Weak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60196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endParaRPr lang="en-US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SW Chi-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  1)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P-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SW F(  1,  1423)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5155760"/>
                  </a:ext>
                </a:extLst>
              </a:tr>
              <a:tr h="11611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Blue Collar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84.78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7.04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487907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Pink Collar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71.92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5.97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8102674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Black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111.35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9.25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17882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Asian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244.16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20.28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7380724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Other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70.36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5.84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0430643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Less than 35K Income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178.76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14.85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5303523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Median Household Income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119.61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9.93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8558664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 Most HS Education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118.62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9.85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1403795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Income:Poverty Ratio &lt;1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96.1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7.98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5388994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Child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180.72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15.01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5460673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Elderly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135.92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11.29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82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5158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4E6042-289B-9E43-A61C-5B68A8558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046" y="933575"/>
            <a:ext cx="7493907" cy="49908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153DE8B-46E1-504B-B179-E31CB71F42F3}"/>
              </a:ext>
            </a:extLst>
          </p:cNvPr>
          <p:cNvSpPr/>
          <p:nvPr/>
        </p:nvSpPr>
        <p:spPr>
          <a:xfrm>
            <a:off x="9364875" y="6475120"/>
            <a:ext cx="28271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Times New Roman" panose="02020603050405020304" pitchFamily="18" charset="0"/>
              </a:rPr>
              <a:t>Rodrigo Gutierrez / Reuters</a:t>
            </a:r>
            <a:endParaRPr lang="en-US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89E79F-2DB2-5641-8327-AE11D9980DF8}"/>
              </a:ext>
            </a:extLst>
          </p:cNvPr>
          <p:cNvSpPr/>
          <p:nvPr/>
        </p:nvSpPr>
        <p:spPr>
          <a:xfrm>
            <a:off x="4453045" y="382880"/>
            <a:ext cx="32859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Times New Roman" panose="02020603050405020304" pitchFamily="18" charset="0"/>
              </a:rPr>
              <a:t>Hog Lagoon – Post Hurricane Florence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A5DBEA-0576-0E45-8986-923E4E3F9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6210300"/>
            <a:ext cx="350520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56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6B502CB-711D-2749-A490-0F98246D4F37}"/>
              </a:ext>
            </a:extLst>
          </p:cNvPr>
          <p:cNvSpPr/>
          <p:nvPr/>
        </p:nvSpPr>
        <p:spPr>
          <a:xfrm>
            <a:off x="5337558" y="6119089"/>
            <a:ext cx="151688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National Archives</a:t>
            </a:r>
            <a:endParaRPr lang="en-US" sz="1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60683D-2CCA-344A-AC6A-5874A93B1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95" y="830317"/>
            <a:ext cx="5680180" cy="51973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5A5514C-E15B-A249-B8F1-D2BE04B83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286" y="3822437"/>
            <a:ext cx="3646219" cy="22052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2AE4BB9-3A19-5343-9555-0D3FF3AEF998}"/>
              </a:ext>
            </a:extLst>
          </p:cNvPr>
          <p:cNvSpPr/>
          <p:nvPr/>
        </p:nvSpPr>
        <p:spPr>
          <a:xfrm>
            <a:off x="3625932" y="184912"/>
            <a:ext cx="49401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Structural Differences in Pollution Exposure – Past and Present</a:t>
            </a:r>
            <a:endParaRPr lang="en-US" sz="14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A397AAC-8A7A-1E48-AC1C-4A5A428DF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2286" y="781277"/>
            <a:ext cx="3646219" cy="2254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8134064-70BA-5242-AEA2-57B0B09178C4}"/>
              </a:ext>
            </a:extLst>
          </p:cNvPr>
          <p:cNvSpPr/>
          <p:nvPr/>
        </p:nvSpPr>
        <p:spPr>
          <a:xfrm>
            <a:off x="10180711" y="3078246"/>
            <a:ext cx="11409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People’s World</a:t>
            </a:r>
            <a:endParaRPr lang="en-US" sz="10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C7028E-69CB-0F46-92D1-DD1984441FF2}"/>
              </a:ext>
            </a:extLst>
          </p:cNvPr>
          <p:cNvSpPr/>
          <p:nvPr/>
        </p:nvSpPr>
        <p:spPr>
          <a:xfrm>
            <a:off x="9840774" y="6122386"/>
            <a:ext cx="139773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University of Michigan</a:t>
            </a:r>
            <a:endParaRPr lang="en-US" sz="1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A8A2B0-5888-F540-B02C-25550FBE33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6210300"/>
            <a:ext cx="350520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23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0035F6-7F7B-1747-9C2D-71095052B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kern="1200" cap="all" spc="200" baseline="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Question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3FFF4F-577C-0141-A604-B774E16123FA}"/>
              </a:ext>
            </a:extLst>
          </p:cNvPr>
          <p:cNvSpPr txBox="1"/>
          <p:nvPr/>
        </p:nvSpPr>
        <p:spPr>
          <a:xfrm>
            <a:off x="4329558" y="4531756"/>
            <a:ext cx="3655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Contiguous time series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3C1E39-4A08-3D4C-93C4-4F72A355C38B}"/>
              </a:ext>
            </a:extLst>
          </p:cNvPr>
          <p:cNvSpPr txBox="1"/>
          <p:nvPr/>
        </p:nvSpPr>
        <p:spPr>
          <a:xfrm>
            <a:off x="4450960" y="5017237"/>
            <a:ext cx="34129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Stationary electric utilities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5BCB84-F200-3E4B-AAB1-E6C012935CDC}"/>
              </a:ext>
            </a:extLst>
          </p:cNvPr>
          <p:cNvSpPr txBox="1"/>
          <p:nvPr/>
        </p:nvSpPr>
        <p:spPr>
          <a:xfrm>
            <a:off x="929310" y="2249424"/>
            <a:ext cx="10456262" cy="2879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spcBef>
                <a:spcPts val="1000"/>
              </a:spcBef>
              <a:buClr>
                <a:schemeClr val="accent2"/>
              </a:buClr>
            </a:pPr>
            <a:r>
              <a:rPr lang="en-US" sz="1900" b="1" i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power plants over pollute in areas with </a:t>
            </a:r>
          </a:p>
          <a:p>
            <a:pPr algn="ctr" defTabSz="914400">
              <a:spcBef>
                <a:spcPts val="1000"/>
              </a:spcBef>
              <a:buClr>
                <a:schemeClr val="accent2"/>
              </a:buClr>
            </a:pPr>
            <a:r>
              <a:rPr lang="en-US" sz="1900" b="1" i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higher concentrations of socioeconomic minorities? </a:t>
            </a:r>
            <a:r>
              <a:rPr lang="en-US" sz="1900" i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02C41750-B6B3-0446-AF43-C894B1ABDC81}"/>
              </a:ext>
            </a:extLst>
          </p:cNvPr>
          <p:cNvSpPr txBox="1">
            <a:spLocks/>
          </p:cNvSpPr>
          <p:nvPr/>
        </p:nvSpPr>
        <p:spPr bwMode="black">
          <a:xfrm>
            <a:off x="2830041" y="3429000"/>
            <a:ext cx="6654800" cy="490794"/>
          </a:xfrm>
          <a:prstGeom prst="rect">
            <a:avLst/>
          </a:prstGeom>
          <a:noFill/>
          <a:ln w="0" cap="sq" cmpd="dbl">
            <a:solidFill>
              <a:srgbClr val="40404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760587"/>
                      <a:gd name="connsiteY0" fmla="*/ 0 h 461666"/>
                      <a:gd name="connsiteX1" fmla="*/ 5760587 w 5760587"/>
                      <a:gd name="connsiteY1" fmla="*/ 0 h 461666"/>
                      <a:gd name="connsiteX2" fmla="*/ 5760587 w 5760587"/>
                      <a:gd name="connsiteY2" fmla="*/ 461666 h 461666"/>
                      <a:gd name="connsiteX3" fmla="*/ 0 w 5760587"/>
                      <a:gd name="connsiteY3" fmla="*/ 461666 h 461666"/>
                      <a:gd name="connsiteX4" fmla="*/ 0 w 5760587"/>
                      <a:gd name="connsiteY4" fmla="*/ 0 h 4616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60587" h="461666" extrusionOk="0">
                        <a:moveTo>
                          <a:pt x="0" y="0"/>
                        </a:moveTo>
                        <a:cubicBezTo>
                          <a:pt x="2140000" y="118645"/>
                          <a:pt x="4734333" y="116012"/>
                          <a:pt x="5760587" y="0"/>
                        </a:cubicBezTo>
                        <a:cubicBezTo>
                          <a:pt x="5784926" y="137750"/>
                          <a:pt x="5739892" y="254332"/>
                          <a:pt x="5760587" y="461666"/>
                        </a:cubicBezTo>
                        <a:cubicBezTo>
                          <a:pt x="3840244" y="596266"/>
                          <a:pt x="2059206" y="304470"/>
                          <a:pt x="0" y="461666"/>
                        </a:cubicBezTo>
                        <a:cubicBezTo>
                          <a:pt x="11478" y="336866"/>
                          <a:pt x="38445" y="17844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Contextualizing Environmental Equity Via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ED26B6-9A2E-DC42-8380-0CE752C56DF8}"/>
              </a:ext>
            </a:extLst>
          </p:cNvPr>
          <p:cNvSpPr txBox="1"/>
          <p:nvPr/>
        </p:nvSpPr>
        <p:spPr>
          <a:xfrm>
            <a:off x="3323834" y="4049798"/>
            <a:ext cx="56672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expanded set of socioeconomic controls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D06F6CF-793A-924F-8E7B-713BA9057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210300"/>
            <a:ext cx="350520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09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1"/>
      <p:bldP spid="21" grpId="1"/>
      <p:bldP spid="35" grpId="0" animBg="1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A6666D7-1394-B34D-A9E7-6A854B20222C}"/>
              </a:ext>
            </a:extLst>
          </p:cNvPr>
          <p:cNvSpPr/>
          <p:nvPr/>
        </p:nvSpPr>
        <p:spPr>
          <a:xfrm>
            <a:off x="8033873" y="2130937"/>
            <a:ext cx="4009918" cy="39968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32F1DE8-2948-6744-A5A1-4A661825E2C4}"/>
              </a:ext>
            </a:extLst>
          </p:cNvPr>
          <p:cNvSpPr/>
          <p:nvPr/>
        </p:nvSpPr>
        <p:spPr>
          <a:xfrm>
            <a:off x="129703" y="2141142"/>
            <a:ext cx="4009918" cy="39968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0FA6D5-11EF-4D4D-8D60-8025B489F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044" y="1721712"/>
            <a:ext cx="4270248" cy="704087"/>
          </a:xfrm>
        </p:spPr>
        <p:txBody>
          <a:bodyPr>
            <a:normAutofit/>
          </a:bodyPr>
          <a:lstStyle/>
          <a:p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CE1787-26EF-FC4F-BC3A-1F8647C7B1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607" y="2865690"/>
            <a:ext cx="4253485" cy="704087"/>
          </a:xfrm>
        </p:spPr>
        <p:txBody>
          <a:bodyPr>
            <a:no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Mennis and Jordan (2005):  The Distribution of Environmental Equity: Exploring Spatial Nonstationarity in Multivariate Models of Air Toxic Releases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518A7B8-6CE3-1E42-8B58-DBD70E592B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46357" y="2854566"/>
            <a:ext cx="3691239" cy="704087"/>
          </a:xfrm>
        </p:spPr>
        <p:txBody>
          <a:bodyPr>
            <a:normAutofit/>
          </a:bodyPr>
          <a:lstStyle/>
          <a:p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Insights into the inequitable distribution of pollution throughout the United States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B44190-106A-6840-862F-F56D9A8689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64587" y="1716753"/>
            <a:ext cx="4270248" cy="704087"/>
          </a:xfrm>
        </p:spPr>
        <p:txBody>
          <a:bodyPr>
            <a:normAutofit/>
          </a:bodyPr>
          <a:lstStyle/>
          <a:p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 to study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D7EE1C-6C89-AA47-9DAB-139176AB8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20045"/>
            <a:ext cx="7729728" cy="82422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Literature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5E89DCE5-AFCB-C741-97F6-1435F155B638}"/>
              </a:ext>
            </a:extLst>
          </p:cNvPr>
          <p:cNvSpPr txBox="1">
            <a:spLocks/>
          </p:cNvSpPr>
          <p:nvPr/>
        </p:nvSpPr>
        <p:spPr>
          <a:xfrm>
            <a:off x="129703" y="5018946"/>
            <a:ext cx="4098799" cy="704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Park and Kwan (2017):  Multi-Contextual Segregation and Environmental Justice Research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CF084DF-54BE-2A45-A2FA-D4CE269B85B1}"/>
              </a:ext>
            </a:extLst>
          </p:cNvPr>
          <p:cNvSpPr txBox="1">
            <a:spLocks/>
          </p:cNvSpPr>
          <p:nvPr/>
        </p:nvSpPr>
        <p:spPr>
          <a:xfrm>
            <a:off x="4288292" y="5018946"/>
            <a:ext cx="3619064" cy="704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Improving socioeconomic controls to account for an expanded view of environmental equity 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00D6466F-114A-9D4A-BED7-D326EB4FA492}"/>
              </a:ext>
            </a:extLst>
          </p:cNvPr>
          <p:cNvSpPr txBox="1">
            <a:spLocks/>
          </p:cNvSpPr>
          <p:nvPr/>
        </p:nvSpPr>
        <p:spPr>
          <a:xfrm>
            <a:off x="8433980" y="2956516"/>
            <a:ext cx="3619064" cy="704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00" dirty="0"/>
          </a:p>
          <a:p>
            <a:endParaRPr lang="en-US" sz="1500" dirty="0"/>
          </a:p>
          <a:p>
            <a:pPr marL="0" indent="0">
              <a:buNone/>
            </a:pPr>
            <a:endParaRPr lang="en-US" sz="2700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257C9A73-7702-B140-9A34-369944AA84DD}"/>
              </a:ext>
            </a:extLst>
          </p:cNvPr>
          <p:cNvSpPr txBox="1">
            <a:spLocks/>
          </p:cNvSpPr>
          <p:nvPr/>
        </p:nvSpPr>
        <p:spPr>
          <a:xfrm>
            <a:off x="7903708" y="1721712"/>
            <a:ext cx="4270248" cy="704087"/>
          </a:xfrm>
          <a:prstGeom prst="rect">
            <a:avLst/>
          </a:prstGeom>
        </p:spPr>
        <p:txBody>
          <a:bodyPr vert="horz" lIns="91440" tIns="45720" rIns="91440" bIns="45720" rtlCol="0" anchor="b" anchorCtr="1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900" b="0" kern="1200" cap="all" spc="1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9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Improvements Within Study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34060C82-E3B1-7644-9CA1-833AE3F008AC}"/>
              </a:ext>
            </a:extLst>
          </p:cNvPr>
          <p:cNvSpPr txBox="1">
            <a:spLocks/>
          </p:cNvSpPr>
          <p:nvPr/>
        </p:nvSpPr>
        <p:spPr>
          <a:xfrm>
            <a:off x="129703" y="4105144"/>
            <a:ext cx="4270248" cy="704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Baryshnikova (2010):  Pollution Abatement and Environmental Equity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26B08190-31B8-084D-9374-6C495876CB3A}"/>
              </a:ext>
            </a:extLst>
          </p:cNvPr>
          <p:cNvSpPr txBox="1">
            <a:spLocks/>
          </p:cNvSpPr>
          <p:nvPr/>
        </p:nvSpPr>
        <p:spPr>
          <a:xfrm>
            <a:off x="4235898" y="4105144"/>
            <a:ext cx="3691239" cy="704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Theoretical and empirical frameworks for modeling pollution </a:t>
            </a:r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BE69EE92-638A-744D-980D-7C61EF015CE0}"/>
              </a:ext>
            </a:extLst>
          </p:cNvPr>
          <p:cNvSpPr txBox="1">
            <a:spLocks/>
          </p:cNvSpPr>
          <p:nvPr/>
        </p:nvSpPr>
        <p:spPr>
          <a:xfrm>
            <a:off x="8294203" y="3750790"/>
            <a:ext cx="3619064" cy="106618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Demographic characteristics not interpolated from other sources</a:t>
            </a:r>
          </a:p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Improved sampling methods </a:t>
            </a:r>
          </a:p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Additional pollution measures</a:t>
            </a:r>
          </a:p>
          <a:p>
            <a:endParaRPr lang="en-US" sz="1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D84FA5B8-E092-ED4B-A015-7889B68C5F21}"/>
              </a:ext>
            </a:extLst>
          </p:cNvPr>
          <p:cNvSpPr txBox="1">
            <a:spLocks/>
          </p:cNvSpPr>
          <p:nvPr/>
        </p:nvSpPr>
        <p:spPr>
          <a:xfrm>
            <a:off x="8247344" y="2866329"/>
            <a:ext cx="3831010" cy="704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Estimating changes in pollution nationally using an IV approach</a:t>
            </a: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CE187D9B-0B50-744F-8D99-CD57D60D8C68}"/>
              </a:ext>
            </a:extLst>
          </p:cNvPr>
          <p:cNvSpPr txBox="1">
            <a:spLocks/>
          </p:cNvSpPr>
          <p:nvPr/>
        </p:nvSpPr>
        <p:spPr>
          <a:xfrm>
            <a:off x="8247344" y="4994420"/>
            <a:ext cx="3619064" cy="704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Comprehensive set of socioeconomic controls </a:t>
            </a:r>
          </a:p>
          <a:p>
            <a:pPr marL="0" indent="0">
              <a:buNone/>
            </a:pPr>
            <a:endParaRPr lang="en-US" sz="1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6E7DFC4-2835-134B-A083-3050EE994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210300"/>
            <a:ext cx="350520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10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  <p:bldP spid="8" grpId="0" build="p"/>
      <p:bldP spid="9" grpId="0" build="p"/>
      <p:bldP spid="10" grpId="0"/>
      <p:bldP spid="11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52F47AA-BCD6-459E-943A-C0F2D1CF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4B4B292-1E22-44FD-81FD-DB5989CE1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640080"/>
            <a:ext cx="5455920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C1FFDE-D473-471B-84F4-B89AD8B6C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9069" y="802767"/>
            <a:ext cx="5129784" cy="4937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1A466BE-A1DD-B441-92BE-907B63C76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965724"/>
              </p:ext>
            </p:extLst>
          </p:nvPr>
        </p:nvGraphicFramePr>
        <p:xfrm>
          <a:off x="6746200" y="1545658"/>
          <a:ext cx="4155522" cy="37666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7382">
                  <a:extLst>
                    <a:ext uri="{9D8B030D-6E8A-4147-A177-3AD203B41FA5}">
                      <a16:colId xmlns:a16="http://schemas.microsoft.com/office/drawing/2014/main" val="4207911110"/>
                    </a:ext>
                  </a:extLst>
                </a:gridCol>
                <a:gridCol w="768855">
                  <a:extLst>
                    <a:ext uri="{9D8B030D-6E8A-4147-A177-3AD203B41FA5}">
                      <a16:colId xmlns:a16="http://schemas.microsoft.com/office/drawing/2014/main" val="1153927732"/>
                    </a:ext>
                  </a:extLst>
                </a:gridCol>
                <a:gridCol w="937281">
                  <a:extLst>
                    <a:ext uri="{9D8B030D-6E8A-4147-A177-3AD203B41FA5}">
                      <a16:colId xmlns:a16="http://schemas.microsoft.com/office/drawing/2014/main" val="751988501"/>
                    </a:ext>
                  </a:extLst>
                </a:gridCol>
                <a:gridCol w="653804">
                  <a:extLst>
                    <a:ext uri="{9D8B030D-6E8A-4147-A177-3AD203B41FA5}">
                      <a16:colId xmlns:a16="http://schemas.microsoft.com/office/drawing/2014/main" val="1088956796"/>
                    </a:ext>
                  </a:extLst>
                </a:gridCol>
                <a:gridCol w="848200">
                  <a:extLst>
                    <a:ext uri="{9D8B030D-6E8A-4147-A177-3AD203B41FA5}">
                      <a16:colId xmlns:a16="http://schemas.microsoft.com/office/drawing/2014/main" val="1370222808"/>
                    </a:ext>
                  </a:extLst>
                </a:gridCol>
              </a:tblGrid>
              <a:tr h="77407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Pollutant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(in </a:t>
                      </a:r>
                      <a:r>
                        <a:rPr lang="en-US" sz="12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lbs</a:t>
                      </a: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2384" marR="116138" marT="106192" marB="10619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Mean</a:t>
                      </a:r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2384" marR="116138" marT="106192" marB="10619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Std.Dev</a:t>
                      </a: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2384" marR="116138" marT="106192" marB="10619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Min</a:t>
                      </a:r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2384" marR="116138" marT="106192" marB="10619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Max</a:t>
                      </a:r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2384" marR="116138" marT="106192" marB="10619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3938283"/>
                  </a:ext>
                </a:extLst>
              </a:tr>
              <a:tr h="40204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2384" marR="116138" marT="106192" marB="10619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2384" marR="116138" marT="106192" marB="10619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2384" marR="116138" marT="106192" marB="10619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2384" marR="116138" marT="106192" marB="10619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2384" marR="116138" marT="106192" marB="10619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43518996"/>
                  </a:ext>
                </a:extLst>
              </a:tr>
              <a:tr h="59549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SO</a:t>
                      </a:r>
                      <a:r>
                        <a:rPr lang="en-US" sz="12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2384" marR="116138" marT="106192" marB="106192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16.897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2384" marR="116138" marT="106192" marB="10619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11.017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2384" marR="116138" marT="106192" marB="1061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2384" marR="116138" marT="106192" marB="1061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84.67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2384" marR="116138" marT="106192" marB="1061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17825517"/>
                  </a:ext>
                </a:extLst>
              </a:tr>
              <a:tr h="59549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NO</a:t>
                      </a:r>
                      <a:r>
                        <a:rPr lang="en-US" sz="12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2384" marR="116138" marT="106192" marB="106192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5.944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2384" marR="116138" marT="106192" marB="10619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4.732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2384" marR="116138" marT="106192" marB="1061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2384" marR="116138" marT="106192" marB="1061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44.472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2384" marR="116138" marT="106192" marB="1061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25615043"/>
                  </a:ext>
                </a:extLst>
              </a:tr>
              <a:tr h="59549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PM2.5</a:t>
                      </a:r>
                      <a:endParaRPr 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2384" marR="116138" marT="106192" marB="106192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37.592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2384" marR="116138" marT="106192" marB="10619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42.736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2384" marR="116138" marT="106192" marB="1061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2384" marR="116138" marT="106192" marB="1061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340.015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2384" marR="116138" marT="106192" marB="1061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83240020"/>
                  </a:ext>
                </a:extLst>
              </a:tr>
              <a:tr h="402042">
                <a:tc gridSpan="5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2384" marR="116138" marT="106192" marB="10619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726748"/>
                  </a:ext>
                </a:extLst>
              </a:tr>
              <a:tr h="402042">
                <a:tc gridSpan="5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2384" marR="116138" marT="106192" marB="10619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726722"/>
                  </a:ext>
                </a:extLst>
              </a:tr>
            </a:tbl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5BB0FDC4-81CC-CF41-8A20-A76407C6E15F}"/>
              </a:ext>
            </a:extLst>
          </p:cNvPr>
          <p:cNvSpPr txBox="1">
            <a:spLocks/>
          </p:cNvSpPr>
          <p:nvPr/>
        </p:nvSpPr>
        <p:spPr bwMode="black">
          <a:xfrm>
            <a:off x="152401" y="640080"/>
            <a:ext cx="5623563" cy="82296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Data: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Pollutants</a:t>
            </a:r>
            <a:endParaRPr lang="en-US" sz="20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68E8DEC-16D5-C340-A540-EC5964155A22}"/>
              </a:ext>
            </a:extLst>
          </p:cNvPr>
          <p:cNvSpPr/>
          <p:nvPr/>
        </p:nvSpPr>
        <p:spPr>
          <a:xfrm>
            <a:off x="927925" y="1743714"/>
            <a:ext cx="4009918" cy="39968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6">
            <a:extLst>
              <a:ext uri="{FF2B5EF4-FFF2-40B4-BE49-F238E27FC236}">
                <a16:creationId xmlns:a16="http://schemas.microsoft.com/office/drawing/2014/main" id="{519340DD-FC3D-314D-B214-6CD944043281}"/>
              </a:ext>
            </a:extLst>
          </p:cNvPr>
          <p:cNvSpPr txBox="1">
            <a:spLocks/>
          </p:cNvSpPr>
          <p:nvPr/>
        </p:nvSpPr>
        <p:spPr>
          <a:xfrm>
            <a:off x="978005" y="2136144"/>
            <a:ext cx="3822595" cy="70408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Stationary electric utilities in the contiguous United States</a:t>
            </a:r>
          </a:p>
        </p:txBody>
      </p:sp>
      <p:sp>
        <p:nvSpPr>
          <p:cNvPr id="32" name="Content Placeholder 6">
            <a:extLst>
              <a:ext uri="{FF2B5EF4-FFF2-40B4-BE49-F238E27FC236}">
                <a16:creationId xmlns:a16="http://schemas.microsoft.com/office/drawing/2014/main" id="{0E347389-B4AC-6443-8E1F-382F5BF9DA7A}"/>
              </a:ext>
            </a:extLst>
          </p:cNvPr>
          <p:cNvSpPr txBox="1">
            <a:spLocks/>
          </p:cNvSpPr>
          <p:nvPr/>
        </p:nvSpPr>
        <p:spPr>
          <a:xfrm>
            <a:off x="978005" y="3272288"/>
            <a:ext cx="3822595" cy="704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1424 power plants grouped by year within </a:t>
            </a:r>
          </a:p>
        </p:txBody>
      </p:sp>
      <p:sp>
        <p:nvSpPr>
          <p:cNvPr id="37" name="Content Placeholder 6">
            <a:extLst>
              <a:ext uri="{FF2B5EF4-FFF2-40B4-BE49-F238E27FC236}">
                <a16:creationId xmlns:a16="http://schemas.microsoft.com/office/drawing/2014/main" id="{9DED4C8C-B45A-A447-8F95-671A34B834E4}"/>
              </a:ext>
            </a:extLst>
          </p:cNvPr>
          <p:cNvSpPr txBox="1">
            <a:spLocks/>
          </p:cNvSpPr>
          <p:nvPr/>
        </p:nvSpPr>
        <p:spPr>
          <a:xfrm>
            <a:off x="978005" y="4408432"/>
            <a:ext cx="3822595" cy="704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Coordinate data scraped from the EIA website </a:t>
            </a:r>
          </a:p>
        </p:txBody>
      </p:sp>
    </p:spTree>
    <p:extLst>
      <p:ext uri="{BB962C8B-B14F-4D97-AF65-F5344CB8AC3E}">
        <p14:creationId xmlns:p14="http://schemas.microsoft.com/office/powerpoint/2010/main" val="259476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52F47AA-BCD6-459E-943A-C0F2D1CF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E005D-03AD-2040-81D9-B347EC23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1" y="640080"/>
            <a:ext cx="5623563" cy="822960"/>
          </a:xfrm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Data: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American Community Survey</a:t>
            </a:r>
            <a:endParaRPr lang="en-US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4B4B292-1E22-44FD-81FD-DB5989CE1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640080"/>
            <a:ext cx="5455920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C1FFDE-D473-471B-84F4-B89AD8B6C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9069" y="802767"/>
            <a:ext cx="5129784" cy="4937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A7CD4F1-2E82-504C-82A5-352CFD48F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157730"/>
              </p:ext>
            </p:extLst>
          </p:nvPr>
        </p:nvGraphicFramePr>
        <p:xfrm>
          <a:off x="6748424" y="1463040"/>
          <a:ext cx="4151073" cy="39361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3154">
                  <a:extLst>
                    <a:ext uri="{9D8B030D-6E8A-4147-A177-3AD203B41FA5}">
                      <a16:colId xmlns:a16="http://schemas.microsoft.com/office/drawing/2014/main" val="1166949013"/>
                    </a:ext>
                  </a:extLst>
                </a:gridCol>
                <a:gridCol w="758109">
                  <a:extLst>
                    <a:ext uri="{9D8B030D-6E8A-4147-A177-3AD203B41FA5}">
                      <a16:colId xmlns:a16="http://schemas.microsoft.com/office/drawing/2014/main" val="3367832714"/>
                    </a:ext>
                  </a:extLst>
                </a:gridCol>
                <a:gridCol w="937268">
                  <a:extLst>
                    <a:ext uri="{9D8B030D-6E8A-4147-A177-3AD203B41FA5}">
                      <a16:colId xmlns:a16="http://schemas.microsoft.com/office/drawing/2014/main" val="1361081955"/>
                    </a:ext>
                  </a:extLst>
                </a:gridCol>
                <a:gridCol w="651577">
                  <a:extLst>
                    <a:ext uri="{9D8B030D-6E8A-4147-A177-3AD203B41FA5}">
                      <a16:colId xmlns:a16="http://schemas.microsoft.com/office/drawing/2014/main" val="2506649668"/>
                    </a:ext>
                  </a:extLst>
                </a:gridCol>
                <a:gridCol w="680965">
                  <a:extLst>
                    <a:ext uri="{9D8B030D-6E8A-4147-A177-3AD203B41FA5}">
                      <a16:colId xmlns:a16="http://schemas.microsoft.com/office/drawing/2014/main" val="3801718618"/>
                    </a:ext>
                  </a:extLst>
                </a:gridCol>
              </a:tblGrid>
              <a:tr h="28654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Variable</a:t>
                      </a:r>
                      <a:endParaRPr lang="en-US" sz="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7741" marR="51922" marT="58870" marB="5887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Mean</a:t>
                      </a:r>
                      <a:endParaRPr lang="en-US" sz="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7741" marR="51922" marT="58870" marB="5887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Std.Dev</a:t>
                      </a:r>
                      <a:r>
                        <a:rPr lang="en-US" sz="9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7741" marR="51922" marT="58870" marB="5887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Min</a:t>
                      </a:r>
                      <a:endParaRPr lang="en-US" sz="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7741" marR="51922" marT="58870" marB="5887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Max</a:t>
                      </a:r>
                      <a:endParaRPr lang="en-US" sz="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7741" marR="51922" marT="58870" marB="5887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8874772"/>
                  </a:ext>
                </a:extLst>
              </a:tr>
              <a:tr h="28654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Blue Collar</a:t>
                      </a:r>
                      <a:endPara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7741" marR="51922" marT="58870" marB="5887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.294</a:t>
                      </a:r>
                      <a:endPara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7741" marR="51922" marT="58870" marB="588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.057</a:t>
                      </a:r>
                      <a:endPara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7741" marR="51922" marT="58870" marB="588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7741" marR="51922" marT="58870" marB="588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.736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7741" marR="51922" marT="58870" marB="588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60046110"/>
                  </a:ext>
                </a:extLst>
              </a:tr>
              <a:tr h="28654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Pink Collar</a:t>
                      </a:r>
                      <a:endPara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7741" marR="51922" marT="58870" marB="5887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.361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7741" marR="51922" marT="58870" marB="588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.024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7741" marR="51922" marT="58870" marB="588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7741" marR="51922" marT="58870" marB="588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.507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7741" marR="51922" marT="58870" marB="588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6197141"/>
                  </a:ext>
                </a:extLst>
              </a:tr>
              <a:tr h="28654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Black</a:t>
                      </a:r>
                      <a:endPara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7741" marR="51922" marT="58870" marB="5887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.127</a:t>
                      </a:r>
                      <a:endPara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7741" marR="51922" marT="58870" marB="588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.111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7741" marR="51922" marT="58870" marB="588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7741" marR="51922" marT="58870" marB="588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.749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7741" marR="51922" marT="58870" marB="588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90683855"/>
                  </a:ext>
                </a:extLst>
              </a:tr>
              <a:tr h="28654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Asian</a:t>
                      </a:r>
                      <a:endPara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7741" marR="51922" marT="58870" marB="5887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.036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7741" marR="51922" marT="58870" marB="588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.039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7741" marR="51922" marT="58870" marB="588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7741" marR="51922" marT="58870" marB="588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.378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7741" marR="51922" marT="58870" marB="588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44422074"/>
                  </a:ext>
                </a:extLst>
              </a:tr>
              <a:tr h="28654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Other</a:t>
                      </a:r>
                      <a:endPara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7741" marR="51922" marT="58870" marB="5887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.077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7741" marR="51922" marT="58870" marB="588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.062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7741" marR="51922" marT="58870" marB="588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7741" marR="51922" marT="58870" marB="588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.847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7741" marR="51922" marT="58870" marB="588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7208114"/>
                  </a:ext>
                </a:extLst>
              </a:tr>
              <a:tr h="28654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Income &lt; 35K</a:t>
                      </a:r>
                    </a:p>
                  </a:txBody>
                  <a:tcPr marL="117741" marR="51922" marT="58870" marB="5887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.345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7741" marR="51922" marT="58870" marB="588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.067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7741" marR="51922" marT="58870" marB="588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.101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7741" marR="51922" marT="58870" marB="588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.658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7741" marR="51922" marT="58870" marB="588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64288112"/>
                  </a:ext>
                </a:extLst>
              </a:tr>
              <a:tr h="3917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Median Household Income</a:t>
                      </a:r>
                      <a:endPara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7741" marR="51922" marT="58870" marB="5887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13.05</a:t>
                      </a:r>
                      <a:endPara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7741" marR="51922" marT="58870" marB="588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2.834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7741" marR="51922" marT="58870" marB="588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7741" marR="51922" marT="58870" marB="588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39.562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7741" marR="51922" marT="58870" marB="588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34045048"/>
                  </a:ext>
                </a:extLst>
              </a:tr>
              <a:tr h="3917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Education at most a High School </a:t>
                      </a:r>
                      <a:endPara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7741" marR="51922" marT="58870" marB="5887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.291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7741" marR="51922" marT="58870" marB="588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.049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7741" marR="51922" marT="58870" marB="588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7741" marR="51922" marT="58870" marB="588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.498</a:t>
                      </a:r>
                      <a:endPara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7741" marR="51922" marT="58870" marB="588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86333427"/>
                  </a:ext>
                </a:extLst>
              </a:tr>
              <a:tr h="28654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Income:Poverty</a:t>
                      </a:r>
                      <a:r>
                        <a:rPr 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&lt; 1</a:t>
                      </a:r>
                    </a:p>
                  </a:txBody>
                  <a:tcPr marL="117741" marR="51922" marT="58870" marB="5887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.153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7741" marR="51922" marT="58870" marB="588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.039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7741" marR="51922" marT="58870" marB="588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7741" marR="51922" marT="58870" marB="588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.49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7741" marR="51922" marT="58870" marB="588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78754176"/>
                  </a:ext>
                </a:extLst>
              </a:tr>
              <a:tr h="28654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Child</a:t>
                      </a:r>
                      <a:endPara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7741" marR="51922" marT="58870" marB="5887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.237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7741" marR="51922" marT="58870" marB="588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.024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7741" marR="51922" marT="58870" marB="588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.065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7741" marR="51922" marT="58870" marB="588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.401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7741" marR="51922" marT="58870" marB="588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5510394"/>
                  </a:ext>
                </a:extLst>
              </a:tr>
              <a:tr h="28654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Elderly</a:t>
                      </a:r>
                      <a:endPara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7741" marR="51922" marT="58870" marB="5887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.139</a:t>
                      </a:r>
                      <a:endPara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7741" marR="51922" marT="58870" marB="588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.027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7741" marR="51922" marT="58870" marB="588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.03</a:t>
                      </a:r>
                      <a:endParaRPr lang="en-US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7741" marR="51922" marT="58870" marB="588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.355</a:t>
                      </a:r>
                      <a:endPara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7741" marR="51922" marT="58870" marB="588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6042527"/>
                  </a:ext>
                </a:extLst>
              </a:tr>
              <a:tr h="286547">
                <a:tc gridSpan="5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7741" marR="51922" marT="58870" marB="5887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475629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FF728CD1-DE84-8C49-92C7-A7AFCE91A38D}"/>
              </a:ext>
            </a:extLst>
          </p:cNvPr>
          <p:cNvSpPr/>
          <p:nvPr/>
        </p:nvSpPr>
        <p:spPr>
          <a:xfrm>
            <a:off x="927925" y="1743714"/>
            <a:ext cx="4009918" cy="39968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B3508726-661A-CB41-808D-DE585B26FB33}"/>
              </a:ext>
            </a:extLst>
          </p:cNvPr>
          <p:cNvSpPr txBox="1">
            <a:spLocks/>
          </p:cNvSpPr>
          <p:nvPr/>
        </p:nvSpPr>
        <p:spPr>
          <a:xfrm>
            <a:off x="978005" y="2136144"/>
            <a:ext cx="3822595" cy="70408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Socioeconomic demographics at the census tract level </a:t>
            </a:r>
          </a:p>
        </p:txBody>
      </p:sp>
      <p:sp>
        <p:nvSpPr>
          <p:cNvPr id="21" name="Content Placeholder 6">
            <a:extLst>
              <a:ext uri="{FF2B5EF4-FFF2-40B4-BE49-F238E27FC236}">
                <a16:creationId xmlns:a16="http://schemas.microsoft.com/office/drawing/2014/main" id="{FD7F5743-B493-E246-A2E0-10F37DCF724B}"/>
              </a:ext>
            </a:extLst>
          </p:cNvPr>
          <p:cNvSpPr txBox="1">
            <a:spLocks/>
          </p:cNvSpPr>
          <p:nvPr/>
        </p:nvSpPr>
        <p:spPr>
          <a:xfrm>
            <a:off x="978005" y="3272288"/>
            <a:ext cx="3822595" cy="704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Radii constructed: 25, 50, 75, and 100 miles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277D6C93-657F-DE44-ABA0-D429E0563762}"/>
              </a:ext>
            </a:extLst>
          </p:cNvPr>
          <p:cNvSpPr txBox="1">
            <a:spLocks/>
          </p:cNvSpPr>
          <p:nvPr/>
        </p:nvSpPr>
        <p:spPr>
          <a:xfrm>
            <a:off x="978005" y="4408432"/>
            <a:ext cx="3822595" cy="990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Centroid coordinates calculated utilizing 2010 census tabulations</a:t>
            </a:r>
          </a:p>
        </p:txBody>
      </p:sp>
    </p:spTree>
    <p:extLst>
      <p:ext uri="{BB962C8B-B14F-4D97-AF65-F5344CB8AC3E}">
        <p14:creationId xmlns:p14="http://schemas.microsoft.com/office/powerpoint/2010/main" val="271428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E47C917E-A82A-9C40-83E3-F1A2A5D6F55C}"/>
              </a:ext>
            </a:extLst>
          </p:cNvPr>
          <p:cNvSpPr/>
          <p:nvPr/>
        </p:nvSpPr>
        <p:spPr>
          <a:xfrm>
            <a:off x="1988616" y="3405889"/>
            <a:ext cx="8214768" cy="26296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326F55-56F7-B548-80C8-A0768D413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505" y="350738"/>
            <a:ext cx="9224990" cy="864108"/>
          </a:xfrm>
        </p:spPr>
        <p:txBody>
          <a:bodyPr>
            <a:normAutofit fontScale="90000"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Theoretical Model Governing Pollution Production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F083EF3-5A1B-2E4B-B77E-D0263F767D7F}"/>
                  </a:ext>
                </a:extLst>
              </p:cNvPr>
              <p:cNvSpPr/>
              <p:nvPr/>
            </p:nvSpPr>
            <p:spPr>
              <a:xfrm>
                <a:off x="1333766" y="1762625"/>
                <a:ext cx="8726491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dirty="0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4000" b="1" i="1" baseline="30000" dirty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4000" b="1" i="1" baseline="-25000" dirty="0">
                          <a:latin typeface="Cambria Math" panose="02040503050406030204" pitchFamily="18" charset="0"/>
                        </a:rPr>
                        <m:t>𝒊𝒕</m:t>
                      </m:r>
                      <m:r>
                        <a:rPr lang="en-US" sz="4000" b="1" i="1" dirty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4000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4000" i="1" baseline="-25000" dirty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4000" i="1" baseline="-25000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4000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4000" i="1" baseline="-25000" dirty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4000" i="1" baseline="-25000" dirty="0">
                          <a:latin typeface="Cambria Math" panose="02040503050406030204" pitchFamily="18" charset="0"/>
                        </a:rPr>
                        <m:t>  + 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4000" i="1" baseline="-25000" dirty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4000" i="1" baseline="-25000" dirty="0">
                          <a:latin typeface="Cambria Math" panose="02040503050406030204" pitchFamily="18" charset="0"/>
                        </a:rPr>
                        <m:t>𝑖𝑡</m:t>
                      </m:r>
                      <m:r>
                        <a:rPr lang="en-US" sz="4000" i="1" baseline="-25000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4000" i="1" baseline="-25000" dirty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4000" i="1" baseline="-25000" dirty="0">
                          <a:latin typeface="Cambria Math" panose="02040503050406030204" pitchFamily="18" charset="0"/>
                        </a:rPr>
                        <m:t>𝑖𝑡</m:t>
                      </m:r>
                    </m:oMath>
                  </m:oMathPara>
                </a14:m>
                <a:endParaRPr lang="en-US" sz="4000" i="1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F083EF3-5A1B-2E4B-B77E-D0263F767D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766" y="1762625"/>
                <a:ext cx="8726491" cy="707886"/>
              </a:xfrm>
              <a:prstGeom prst="rect">
                <a:avLst/>
              </a:prstGeom>
              <a:blipFill>
                <a:blip r:embed="rId2"/>
                <a:stretch>
                  <a:fillRect l="-436" b="-38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219A0D53-96E4-DC43-90B6-27A2194165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61922" y="3405889"/>
                <a:ext cx="3569643" cy="4108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312863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4313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5735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82775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𝑨𝒃𝒂𝒕𝒆</m:t>
                      </m:r>
                      <m:r>
                        <a:rPr lang="en-US" sz="2600" b="1" i="1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sz="2600" b="1" i="1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600" b="1" i="1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2600" b="1" i="1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r>
                        <a:rPr lang="en-US" sz="2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𝑃𝑖𝑡</m:t>
                      </m:r>
                      <m:r>
                        <a:rPr lang="en-US" sz="2600" b="0" i="1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a:rPr lang="en-US" sz="26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600" b="0" i="1" baseline="30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600" b="0" i="1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𝑖𝑡</m:t>
                      </m:r>
                      <m:r>
                        <a:rPr lang="en-US" sz="2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600" b="0" i="1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600" i="1" baseline="30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i="1" baseline="30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219A0D53-96E4-DC43-90B6-27A219416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922" y="3405889"/>
                <a:ext cx="3569643" cy="410898"/>
              </a:xfrm>
              <a:prstGeom prst="rect">
                <a:avLst/>
              </a:prstGeom>
              <a:blipFill>
                <a:blip r:embed="rId3"/>
                <a:stretch>
                  <a:fillRect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F4873629-B7D0-D342-9121-071967AFE2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86532" y="3953668"/>
                <a:ext cx="7320425" cy="4108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312863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4313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5735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82775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r>
                        <a:rPr lang="en-US" b="1" i="1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𝒊𝒕</m:t>
                      </m:r>
                      <m:r>
                        <a:rPr lang="en-US" b="1" i="1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+ </m:t>
                      </m:r>
                      <m:r>
                        <a:rPr lang="en-US" b="1" i="1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b="1" i="1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=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𝑖𝑡</m:t>
                      </m:r>
                      <m:r>
                        <a:rPr lang="en-US" b="0" i="1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−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𝐴𝑏𝑎𝑡𝑒</m:t>
                      </m:r>
                      <m:r>
                        <a:rPr lang="en-US" b="0" i="1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𝑖𝑡</m:t>
                      </m:r>
                      <m:r>
                        <a:rPr lang="en-US" b="0" i="1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i="1" baseline="30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i="1" baseline="30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F4873629-B7D0-D342-9121-071967AFE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532" y="3953668"/>
                <a:ext cx="7320425" cy="410898"/>
              </a:xfrm>
              <a:prstGeom prst="rect">
                <a:avLst/>
              </a:prstGeom>
              <a:blipFill>
                <a:blip r:embed="rId4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255AC48-AA39-654D-A011-E352399E1C1C}"/>
                  </a:ext>
                </a:extLst>
              </p:cNvPr>
              <p:cNvSpPr txBox="1"/>
              <p:nvPr/>
            </p:nvSpPr>
            <p:spPr>
              <a:xfrm>
                <a:off x="1012187" y="4501447"/>
                <a:ext cx="104398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r>
                        <a:rPr lang="en-US" b="1" i="1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𝒊𝒕</m:t>
                      </m:r>
                      <m:r>
                        <a:rPr lang="en-US" b="1" i="1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+ </m:t>
                      </m:r>
                      <m:r>
                        <a:rPr lang="en-US" b="1" i="1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b="1" i="1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r>
                        <a:rPr lang="en-US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b="0" i="1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b="0" i="1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 (1−</m:t>
                      </m:r>
                      <m:r>
                        <a:rPr lang="en-US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) </m:t>
                      </m:r>
                      <m:r>
                        <a:rPr lang="en-US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𝑃𝑖𝑡</m:t>
                      </m:r>
                      <m:r>
                        <a:rPr lang="en-US" b="0" i="1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+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𝑖𝑡</m:t>
                      </m:r>
                      <m:r>
                        <a:rPr lang="en-US" b="0" i="1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 </m:t>
                      </m:r>
                      <m:r>
                        <a:rPr lang="en-US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b="0" i="1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𝑖𝑡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baseline="30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255AC48-AA39-654D-A011-E352399E1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187" y="4501447"/>
                <a:ext cx="10439837" cy="276999"/>
              </a:xfrm>
              <a:prstGeom prst="rect">
                <a:avLst/>
              </a:prstGeom>
              <a:blipFill>
                <a:blip r:embed="rId5"/>
                <a:stretch>
                  <a:fillRect t="-4348" b="-43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080E7E8-089A-EB47-8D51-3F8F9E2F0A76}"/>
                  </a:ext>
                </a:extLst>
              </p:cNvPr>
              <p:cNvSpPr txBox="1"/>
              <p:nvPr/>
            </p:nvSpPr>
            <p:spPr>
              <a:xfrm>
                <a:off x="2841100" y="5052209"/>
                <a:ext cx="6011291" cy="2706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𝑷𝒊</m:t>
                      </m:r>
                      <m:r>
                        <a:rPr lang="en-US" b="1" i="1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b="1" i="1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+ </m:t>
                      </m:r>
                      <m:r>
                        <a:rPr lang="en-US" b="1" i="1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b="1" i="1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</m:t>
                      </m:r>
                      <m:r>
                        <a:rPr lang="en-US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) 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𝑃𝑖𝑡</m:t>
                      </m:r>
                      <m:r>
                        <a:rPr lang="en-US" b="0" i="1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+ </m:t>
                      </m:r>
                      <m:r>
                        <a:rPr lang="en-US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b="0" i="1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𝑖𝑡</m:t>
                      </m:r>
                      <m:r>
                        <a:rPr lang="en-US" b="0" i="1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 </m:t>
                      </m:r>
                      <m:r>
                        <a:rPr lang="en-US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b="0" i="1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𝑖𝑡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baseline="30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080E7E8-089A-EB47-8D51-3F8F9E2F0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100" y="5052209"/>
                <a:ext cx="6011291" cy="270652"/>
              </a:xfrm>
              <a:prstGeom prst="rect">
                <a:avLst/>
              </a:prstGeom>
              <a:blipFill>
                <a:blip r:embed="rId6"/>
                <a:stretch>
                  <a:fillRect t="-4545" b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9CC9708-113E-6846-8EE5-4CF1A7F0F6C8}"/>
                  </a:ext>
                </a:extLst>
              </p:cNvPr>
              <p:cNvSpPr txBox="1"/>
              <p:nvPr/>
            </p:nvSpPr>
            <p:spPr>
              <a:xfrm>
                <a:off x="3160156" y="5596624"/>
                <a:ext cx="492905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𝑷𝒊</m:t>
                      </m:r>
                      <m:r>
                        <a:rPr lang="en-US" b="1" i="1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b="1" i="1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+ </m:t>
                      </m:r>
                      <m:r>
                        <a:rPr lang="en-US" b="1" i="1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b="1" i="1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(1−</m:t>
                      </m:r>
                      <m:r>
                        <a:rPr lang="en-US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) 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𝑃𝑖𝑡</m:t>
                      </m:r>
                      <m:r>
                        <a:rPr lang="en-US" b="0" i="1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+ ∆</m:t>
                      </m:r>
                      <m:r>
                        <a:rPr lang="en-US" b="0" i="1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b="0" i="1" baseline="-25000" dirty="0" err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𝑖𝑡</m:t>
                      </m:r>
                      <m:r>
                        <a:rPr lang="en-US" b="0" i="1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baseline="30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9CC9708-113E-6846-8EE5-4CF1A7F0F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156" y="5596624"/>
                <a:ext cx="4929052" cy="276999"/>
              </a:xfrm>
              <a:prstGeom prst="rect">
                <a:avLst/>
              </a:prstGeom>
              <a:blipFill>
                <a:blip r:embed="rId7"/>
                <a:stretch>
                  <a:fillRect t="-9091" b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>
            <a:extLst>
              <a:ext uri="{FF2B5EF4-FFF2-40B4-BE49-F238E27FC236}">
                <a16:creationId xmlns:a16="http://schemas.microsoft.com/office/drawing/2014/main" id="{5D86D18E-4963-1F4B-88AC-A8725E9F87BC}"/>
              </a:ext>
            </a:extLst>
          </p:cNvPr>
          <p:cNvSpPr/>
          <p:nvPr/>
        </p:nvSpPr>
        <p:spPr>
          <a:xfrm>
            <a:off x="10545628" y="1931902"/>
            <a:ext cx="439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(1)</a:t>
            </a: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5AFA15D-66C0-F945-8A36-1BE39A7E091F}"/>
              </a:ext>
            </a:extLst>
          </p:cNvPr>
          <p:cNvSpPr/>
          <p:nvPr/>
        </p:nvSpPr>
        <p:spPr>
          <a:xfrm>
            <a:off x="7699790" y="3469729"/>
            <a:ext cx="3545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/>
              <a:t>(2)</a:t>
            </a:r>
            <a:endParaRPr lang="en-US" sz="12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6608B31-0EC4-F549-8F10-174BD5986443}"/>
              </a:ext>
            </a:extLst>
          </p:cNvPr>
          <p:cNvSpPr/>
          <p:nvPr/>
        </p:nvSpPr>
        <p:spPr>
          <a:xfrm>
            <a:off x="7698347" y="4000834"/>
            <a:ext cx="3545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/>
              <a:t>(3)</a:t>
            </a:r>
            <a:endParaRPr lang="en-US" sz="12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6C5F361-E907-FE4A-957B-AE2C83C9531D}"/>
              </a:ext>
            </a:extLst>
          </p:cNvPr>
          <p:cNvSpPr/>
          <p:nvPr/>
        </p:nvSpPr>
        <p:spPr>
          <a:xfrm>
            <a:off x="9705673" y="4485781"/>
            <a:ext cx="3545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/>
              <a:t>(4)</a:t>
            </a:r>
            <a:endParaRPr lang="en-US" sz="12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B0AE9AD-E4ED-E849-AFF2-4D8947A6C0C2}"/>
              </a:ext>
            </a:extLst>
          </p:cNvPr>
          <p:cNvSpPr/>
          <p:nvPr/>
        </p:nvSpPr>
        <p:spPr>
          <a:xfrm>
            <a:off x="9705673" y="5045862"/>
            <a:ext cx="3545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/>
              <a:t>(5)</a:t>
            </a:r>
            <a:endParaRPr lang="en-US" sz="12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AE8842B-BA37-AD43-BF43-D7EDAA0750C7}"/>
              </a:ext>
            </a:extLst>
          </p:cNvPr>
          <p:cNvSpPr/>
          <p:nvPr/>
        </p:nvSpPr>
        <p:spPr>
          <a:xfrm>
            <a:off x="7698347" y="5596623"/>
            <a:ext cx="3545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/>
              <a:t>(6)</a:t>
            </a:r>
            <a:endParaRPr lang="en-US" sz="1200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1BBCF3E-78B6-5F42-9057-412099E6C77B}"/>
              </a:ext>
            </a:extLst>
          </p:cNvPr>
          <p:cNvCxnSpPr>
            <a:cxnSpLocks/>
          </p:cNvCxnSpPr>
          <p:nvPr/>
        </p:nvCxnSpPr>
        <p:spPr>
          <a:xfrm>
            <a:off x="2841100" y="3081424"/>
            <a:ext cx="61849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0CCF8473-4F28-5D42-AB91-22781559F4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" y="6210300"/>
            <a:ext cx="3505200" cy="4381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DE7E059-6BEA-9247-98D6-6DEE99A7B620}"/>
              </a:ext>
            </a:extLst>
          </p:cNvPr>
          <p:cNvCxnSpPr>
            <a:cxnSpLocks/>
          </p:cNvCxnSpPr>
          <p:nvPr/>
        </p:nvCxnSpPr>
        <p:spPr>
          <a:xfrm>
            <a:off x="3322044" y="2601646"/>
            <a:ext cx="258204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490C5C6-A07A-DC41-89F2-80311451F36F}"/>
              </a:ext>
            </a:extLst>
          </p:cNvPr>
          <p:cNvCxnSpPr>
            <a:cxnSpLocks/>
          </p:cNvCxnSpPr>
          <p:nvPr/>
        </p:nvCxnSpPr>
        <p:spPr>
          <a:xfrm>
            <a:off x="6991479" y="2601646"/>
            <a:ext cx="258204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91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4" grpId="0"/>
      <p:bldP spid="37" grpId="0"/>
      <p:bldP spid="38" grpId="0"/>
      <p:bldP spid="39" grpId="0"/>
      <p:bldP spid="40" grpId="0"/>
      <p:bldP spid="41" grpId="0"/>
      <p:bldP spid="52" grpId="0"/>
      <p:bldP spid="53" grpId="0"/>
      <p:bldP spid="54" grpId="0"/>
      <p:bldP spid="55" grpId="0"/>
      <p:bldP spid="58" grpId="0"/>
      <p:bldP spid="5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33E136-8C88-7F4D-A3B6-EA550D4D3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504" y="476078"/>
            <a:ext cx="3415288" cy="1406996"/>
          </a:xfr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Empirical Strategy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B80E71-7B23-7348-BA71-7D9563CCE9E6}"/>
                  </a:ext>
                </a:extLst>
              </p:cNvPr>
              <p:cNvSpPr txBox="1"/>
              <p:nvPr/>
            </p:nvSpPr>
            <p:spPr>
              <a:xfrm>
                <a:off x="5057713" y="848716"/>
                <a:ext cx="6966843" cy="661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800" b="1" i="1" dirty="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3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8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38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3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sSub>
                        <m:sSubPr>
                          <m:ctrlPr>
                            <a:rPr lang="en-US" sz="3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800" b="1" i="1" dirty="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3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800" i="1">
                              <a:latin typeface="Cambria Math" panose="02040503050406030204" pitchFamily="18" charset="0"/>
                            </a:rPr>
                            <m:t>𝑖𝑡</m:t>
                          </m:r>
                          <m:r>
                            <a:rPr lang="en-US" sz="3800" b="0" i="1" smtClean="0">
                              <a:latin typeface="Cambria Math" panose="02040503050406030204" pitchFamily="18" charset="0"/>
                            </a:rPr>
                            <m:t> −1</m:t>
                          </m:r>
                        </m:sub>
                      </m:sSub>
                      <m:r>
                        <a:rPr lang="en-US" sz="3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3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800" b="1" i="1" dirty="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3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3800" i="1">
                              <a:latin typeface="Cambria Math" panose="02040503050406030204" pitchFamily="18" charset="0"/>
                            </a:rPr>
                            <m:t>𝑖𝑡</m:t>
                          </m:r>
                          <m:r>
                            <a:rPr lang="en-US" sz="3800" i="1">
                              <a:latin typeface="Cambria Math" panose="02040503050406030204" pitchFamily="18" charset="0"/>
                            </a:rPr>
                            <m:t> −1</m:t>
                          </m:r>
                        </m:sub>
                      </m:sSub>
                      <m:r>
                        <a:rPr lang="en-US" sz="3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800" b="1" i="1" dirty="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3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3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3800" i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B80E71-7B23-7348-BA71-7D9563CCE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7713" y="848716"/>
                <a:ext cx="6966843" cy="661720"/>
              </a:xfrm>
              <a:prstGeom prst="rect">
                <a:avLst/>
              </a:prstGeom>
              <a:blipFill>
                <a:blip r:embed="rId2"/>
                <a:stretch>
                  <a:fillRect l="-909" t="-3774" b="-24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6CD37A-D27F-804F-84A7-1EF8E66A8845}"/>
                  </a:ext>
                </a:extLst>
              </p:cNvPr>
              <p:cNvSpPr txBox="1"/>
              <p:nvPr/>
            </p:nvSpPr>
            <p:spPr>
              <a:xfrm>
                <a:off x="7450189" y="4083737"/>
                <a:ext cx="1945917" cy="10131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𝑖𝑘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6CD37A-D27F-804F-84A7-1EF8E66A8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189" y="4083737"/>
                <a:ext cx="1945917" cy="1013162"/>
              </a:xfrm>
              <a:prstGeom prst="rect">
                <a:avLst/>
              </a:prstGeom>
              <a:blipFill>
                <a:blip r:embed="rId3"/>
                <a:stretch>
                  <a:fillRect l="-2597" t="-1250" r="-3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60425370-A77F-E34C-AACF-C721590EF4E6}"/>
              </a:ext>
            </a:extLst>
          </p:cNvPr>
          <p:cNvSpPr txBox="1">
            <a:spLocks/>
          </p:cNvSpPr>
          <p:nvPr/>
        </p:nvSpPr>
        <p:spPr>
          <a:xfrm>
            <a:off x="6096000" y="5305197"/>
            <a:ext cx="4253485" cy="70408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D = demographic characteristic </a:t>
            </a:r>
          </a:p>
          <a:p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d = distance between plant and census tract</a:t>
            </a:r>
          </a:p>
          <a:p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k = census tract  </a:t>
            </a:r>
          </a:p>
          <a:p>
            <a:endParaRPr lang="en-US" sz="1200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3E1DC542-EF30-C04A-B094-F48443316DC1}"/>
              </a:ext>
            </a:extLst>
          </p:cNvPr>
          <p:cNvSpPr txBox="1">
            <a:spLocks/>
          </p:cNvSpPr>
          <p:nvPr/>
        </p:nvSpPr>
        <p:spPr>
          <a:xfrm>
            <a:off x="9614719" y="5277574"/>
            <a:ext cx="4253485" cy="70408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P = population density</a:t>
            </a:r>
          </a:p>
          <a:p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s = radius  </a:t>
            </a:r>
          </a:p>
          <a:p>
            <a:endParaRPr lang="en-US" sz="1200" dirty="0"/>
          </a:p>
        </p:txBody>
      </p:sp>
      <p:pic>
        <p:nvPicPr>
          <p:cNvPr id="22" name="Picture 21" descr="A picture containing large, clock, different, white&#10;&#10;Description automatically generated">
            <a:extLst>
              <a:ext uri="{FF2B5EF4-FFF2-40B4-BE49-F238E27FC236}">
                <a16:creationId xmlns:a16="http://schemas.microsoft.com/office/drawing/2014/main" id="{55875F19-A209-CB46-B646-724FF2F9F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984" y="2066836"/>
            <a:ext cx="4940300" cy="14605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E396A6E-C6A6-0949-B953-F92C4DF1A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6210300"/>
            <a:ext cx="350520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2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</TotalTime>
  <Words>2127</Words>
  <Application>Microsoft Macintosh PowerPoint</Application>
  <PresentationFormat>Widescreen</PresentationFormat>
  <Paragraphs>851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Cambria Math</vt:lpstr>
      <vt:lpstr>Gill Sans MT</vt:lpstr>
      <vt:lpstr>Times New Roman</vt:lpstr>
      <vt:lpstr>Parcel</vt:lpstr>
      <vt:lpstr>The Effects of Socioeconomic Characteristics on Ambient Air Pollution and the Decision to over pollute </vt:lpstr>
      <vt:lpstr>PowerPoint Presentation</vt:lpstr>
      <vt:lpstr>PowerPoint Presentation</vt:lpstr>
      <vt:lpstr>Research Question</vt:lpstr>
      <vt:lpstr>the Literature</vt:lpstr>
      <vt:lpstr>PowerPoint Presentation</vt:lpstr>
      <vt:lpstr>Data:  American Community Survey</vt:lpstr>
      <vt:lpstr>A Theoretical Model Governing Pollution Production</vt:lpstr>
      <vt:lpstr>Empirical Strategy</vt:lpstr>
      <vt:lpstr>PowerPoint Presentation</vt:lpstr>
      <vt:lpstr>PowerPoint Presentation</vt:lpstr>
      <vt:lpstr>PowerPoint Presentation</vt:lpstr>
      <vt:lpstr>PowerPoint Presentation</vt:lpstr>
      <vt:lpstr>Appendix</vt:lpstr>
      <vt:lpstr>So2 First Stage F-Statistics</vt:lpstr>
      <vt:lpstr>NOx First Stage F-Statistics</vt:lpstr>
      <vt:lpstr>PM2.5 First Stage F-Statistics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Effects of Socioeconomic Characteristics on Ambient Air Pollution and the Decision to over pollute </dc:title>
  <dc:creator>Harrison Cho</dc:creator>
  <cp:lastModifiedBy>Harrison Cho</cp:lastModifiedBy>
  <cp:revision>25</cp:revision>
  <dcterms:created xsi:type="dcterms:W3CDTF">2020-04-13T19:15:57Z</dcterms:created>
  <dcterms:modified xsi:type="dcterms:W3CDTF">2020-04-14T19:44:03Z</dcterms:modified>
</cp:coreProperties>
</file>